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275" r:id="rId4"/>
    <p:sldId id="269" r:id="rId5"/>
    <p:sldId id="305" r:id="rId6"/>
    <p:sldId id="276" r:id="rId7"/>
    <p:sldId id="289" r:id="rId8"/>
    <p:sldId id="304" r:id="rId9"/>
    <p:sldId id="290" r:id="rId10"/>
    <p:sldId id="306" r:id="rId11"/>
    <p:sldId id="291" r:id="rId12"/>
    <p:sldId id="292" r:id="rId13"/>
    <p:sldId id="293" r:id="rId14"/>
    <p:sldId id="294" r:id="rId15"/>
    <p:sldId id="302" r:id="rId16"/>
    <p:sldId id="278" r:id="rId17"/>
    <p:sldId id="303" r:id="rId18"/>
    <p:sldId id="300" r:id="rId19"/>
    <p:sldId id="297" r:id="rId20"/>
    <p:sldId id="299" r:id="rId21"/>
    <p:sldId id="29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1F4-0830-4BB7-A0CE-6E1818F0DC8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091F-73B8-4019-BC5C-147EBADC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1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1F4-0830-4BB7-A0CE-6E1818F0DC8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091F-73B8-4019-BC5C-147EBADC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6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1F4-0830-4BB7-A0CE-6E1818F0DC8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091F-73B8-4019-BC5C-147EBADC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0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1F4-0830-4BB7-A0CE-6E1818F0DC8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091F-73B8-4019-BC5C-147EBADC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8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1F4-0830-4BB7-A0CE-6E1818F0DC8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091F-73B8-4019-BC5C-147EBADC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7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1F4-0830-4BB7-A0CE-6E1818F0DC8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091F-73B8-4019-BC5C-147EBADC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4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1F4-0830-4BB7-A0CE-6E1818F0DC8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091F-73B8-4019-BC5C-147EBADC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6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1F4-0830-4BB7-A0CE-6E1818F0DC8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091F-73B8-4019-BC5C-147EBADC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3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1F4-0830-4BB7-A0CE-6E1818F0DC8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091F-73B8-4019-BC5C-147EBADC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9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1F4-0830-4BB7-A0CE-6E1818F0DC8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091F-73B8-4019-BC5C-147EBADC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5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1F4-0830-4BB7-A0CE-6E1818F0DC8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091F-73B8-4019-BC5C-147EBADC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4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341F4-0830-4BB7-A0CE-6E1818F0DC8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D091F-73B8-4019-BC5C-147EBADC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5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to.africa/" TargetMode="External"/><Relationship Id="rId2" Type="http://schemas.openxmlformats.org/officeDocument/2006/relationships/hyperlink" Target="https://tradebarriers.africa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afcfta.app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is.Mangeni@au-afcfta.org" TargetMode="External"/><Relationship Id="rId2" Type="http://schemas.openxmlformats.org/officeDocument/2006/relationships/hyperlink" Target="mailto:francismangeni@hotmail.com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900" smtClean="0"/>
              <a:t>UPDATE </a:t>
            </a:r>
            <a:r>
              <a:rPr lang="en-US" sz="4900" smtClean="0"/>
              <a:t>ON </a:t>
            </a:r>
            <a:r>
              <a:rPr lang="en-US" sz="4900" dirty="0" smtClean="0"/>
              <a:t>THE AFRICAN CONTINENTAL FREE TRADE AREA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95563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endParaRPr lang="en-US" sz="8000" dirty="0" smtClean="0">
              <a:solidFill>
                <a:schemeClr val="accent6"/>
              </a:solidFill>
            </a:endParaRPr>
          </a:p>
          <a:p>
            <a:r>
              <a:rPr lang="en-US" sz="8000" dirty="0" smtClean="0">
                <a:solidFill>
                  <a:schemeClr val="accent6"/>
                </a:solidFill>
              </a:rPr>
              <a:t>Francis </a:t>
            </a:r>
            <a:r>
              <a:rPr lang="en-US" sz="8000" dirty="0">
                <a:solidFill>
                  <a:schemeClr val="accent6"/>
                </a:solidFill>
              </a:rPr>
              <a:t>Mangeni </a:t>
            </a:r>
          </a:p>
          <a:p>
            <a:r>
              <a:rPr lang="en-US" sz="8000" dirty="0">
                <a:solidFill>
                  <a:srgbClr val="FFC000"/>
                </a:solidFill>
              </a:rPr>
              <a:t>Head of Trade Promotion and Programs</a:t>
            </a:r>
          </a:p>
          <a:p>
            <a:r>
              <a:rPr lang="en-US" sz="8000" dirty="0" smtClean="0">
                <a:solidFill>
                  <a:schemeClr val="accent2"/>
                </a:solidFill>
              </a:rPr>
              <a:t>AfCFTA  </a:t>
            </a:r>
            <a:endParaRPr lang="en-US" sz="8000" dirty="0">
              <a:solidFill>
                <a:schemeClr val="accent2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C:\Users\MillionH\Documents\CFTA\0. Admin\Logo\CFTA logo now adjusted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891" y="156514"/>
            <a:ext cx="1789604" cy="17475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9622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AFTA tools – for a Modern, Digital AfCFTA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Online system for addressing non-tariff barriers </a:t>
            </a:r>
            <a:r>
              <a:rPr lang="en-US" dirty="0" smtClean="0">
                <a:hlinkClick r:id="rId2"/>
              </a:rPr>
              <a:t>https://tradebarriers.africa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Africa Trade Observatory </a:t>
            </a:r>
            <a:r>
              <a:rPr lang="en-US" dirty="0" smtClean="0">
                <a:hlinkClick r:id="rId3"/>
              </a:rPr>
              <a:t>https://ato.africa</a:t>
            </a: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AfCFTA app 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www.afcfta.app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Adjustment facility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Pan African Payment and Settlement System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AfCFTA Fund </a:t>
            </a:r>
          </a:p>
          <a:p>
            <a:pPr marL="0" indent="0">
              <a:buNone/>
            </a:pPr>
            <a:r>
              <a:rPr lang="en-US" dirty="0" smtClean="0"/>
              <a:t>AfCFTA Academy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62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What is the value proposition of AFTA </a:t>
            </a:r>
            <a:r>
              <a:rPr lang="en-US" dirty="0" smtClean="0"/>
              <a:t>–</a:t>
            </a:r>
            <a:br>
              <a:rPr lang="en-US" dirty="0" smtClean="0"/>
            </a:br>
            <a:r>
              <a:rPr lang="en-US" dirty="0" smtClean="0">
                <a:solidFill>
                  <a:schemeClr val="accent6"/>
                </a:solidFill>
              </a:rPr>
              <a:t>a single continental trade regime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AFTA constitutes the </a:t>
            </a:r>
            <a:r>
              <a:rPr lang="en-US" dirty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biggest economy in the world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High returns on investment, at 6.5 percent higher than in developed countries at 6.0 percent (ODI); but </a:t>
            </a:r>
            <a:r>
              <a:rPr lang="en-US" dirty="0" smtClean="0">
                <a:solidFill>
                  <a:schemeClr val="accent2"/>
                </a:solidFill>
              </a:rPr>
              <a:t>over 20 percent in some sectors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US$ 3.4 trillion economy, consumer and business spending at US$ 4 trillion annually, 1.35 billion consumers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African Median age of 19.7 years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60 percent of world’s arable land</a:t>
            </a:r>
          </a:p>
          <a:p>
            <a:pPr marL="0" indent="0">
              <a:buNone/>
            </a:pPr>
            <a:r>
              <a:rPr lang="en-US" dirty="0" smtClean="0"/>
              <a:t>Natural resources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Post-COVID 19 regional economic growth will be 3.1 in 2021 (IMF)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A large market for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Trade, Investment,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Infrastructure, Innovation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5" name="Picture 4" descr="Image result for ndere troupe performance">
            <a:extLst>
              <a:ext uri="{FF2B5EF4-FFF2-40B4-BE49-F238E27FC236}">
                <a16:creationId xmlns:a16="http://schemas.microsoft.com/office/drawing/2014/main" id="{040FA031-028A-4FDD-AF82-EBCE3E292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57273"/>
            <a:ext cx="2305099" cy="120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Tokeo la picha la opportunities">
            <a:extLst>
              <a:ext uri="{FF2B5EF4-FFF2-40B4-BE49-F238E27FC236}">
                <a16:creationId xmlns:a16="http://schemas.microsoft.com/office/drawing/2014/main" id="{11B05A81-EC75-4C2A-89C9-59E4ADC04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2541" y="5096462"/>
            <a:ext cx="2599459" cy="176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432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 people of Africa expect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implemented, AFTA will pull 30 million people out of extreme poverty and improve the lives of 68 million living on less that US$ 5 per day (World Bank)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ILO and ECA are conducting their own studies on this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Social economic transformation towards the Africa We Want, Agenda 2063, </a:t>
            </a:r>
            <a:r>
              <a:rPr lang="en-US" dirty="0" err="1">
                <a:solidFill>
                  <a:srgbClr val="FF0000"/>
                </a:solidFill>
              </a:rPr>
              <a:t>ie</a:t>
            </a:r>
            <a:r>
              <a:rPr lang="en-US" dirty="0">
                <a:solidFill>
                  <a:srgbClr val="FF0000"/>
                </a:solidFill>
              </a:rPr>
              <a:t>, internally  Peaceful and Prosperous, and internationally Efficacious  </a:t>
            </a:r>
          </a:p>
          <a:p>
            <a:pPr marL="0" indent="0">
              <a:buNone/>
            </a:pPr>
            <a:endParaRPr lang="en-US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</a:rPr>
              <a:t>AFTA must be inclusive by attention to women, youth and SMEs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500" dirty="0">
                <a:solidFill>
                  <a:schemeClr val="accent2">
                    <a:lumMod val="75000"/>
                  </a:schemeClr>
                </a:solidFill>
              </a:rPr>
              <a:t>Please be the </a:t>
            </a:r>
            <a:r>
              <a:rPr lang="en-US" sz="3500" u="sng" dirty="0">
                <a:solidFill>
                  <a:schemeClr val="accent2">
                    <a:lumMod val="75000"/>
                  </a:schemeClr>
                </a:solidFill>
              </a:rPr>
              <a:t>Africans We Want</a:t>
            </a:r>
            <a:r>
              <a:rPr lang="en-US" sz="3500" dirty="0">
                <a:solidFill>
                  <a:schemeClr val="accent2">
                    <a:lumMod val="75000"/>
                  </a:schemeClr>
                </a:solidFill>
              </a:rPr>
              <a:t> to build the Africa We Want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2" descr="Economic Integration is for Development in Africa - ECDPM">
            <a:extLst>
              <a:ext uri="{FF2B5EF4-FFF2-40B4-BE49-F238E27FC236}">
                <a16:creationId xmlns:a16="http://schemas.microsoft.com/office/drawing/2014/main" id="{573D861A-F6B5-4523-B6D6-FD28E7900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684" y="4701308"/>
            <a:ext cx="3086319" cy="128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informal sector in Uganda">
            <a:extLst>
              <a:ext uri="{FF2B5EF4-FFF2-40B4-BE49-F238E27FC236}">
                <a16:creationId xmlns:a16="http://schemas.microsoft.com/office/drawing/2014/main" id="{79AC0F45-FFF1-450A-A747-C1CEFB7AB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249" y="70571"/>
            <a:ext cx="2253013" cy="168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920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Actors can do – </a:t>
            </a:r>
            <a:br>
              <a:rPr lang="en-US" dirty="0" smtClean="0"/>
            </a:br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rade, Invest, Innovate, Own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Wage diplomatic agency for a universal Africa and the Africa We Want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the AfCFTA trade instruments </a:t>
            </a:r>
            <a:r>
              <a:rPr lang="en-US" dirty="0" err="1" smtClean="0"/>
              <a:t>eg</a:t>
            </a:r>
            <a:r>
              <a:rPr lang="en-US" dirty="0" smtClean="0"/>
              <a:t> AfCFTA Certificate of Origin and declare under the AfCFTA on the customs document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Lobby Government and its regulatory agencies to continuously improve the AfCFTA trading regime, </a:t>
            </a:r>
            <a:r>
              <a:rPr lang="en-US" dirty="0" smtClean="0">
                <a:solidFill>
                  <a:schemeClr val="accent6"/>
                </a:solidFill>
              </a:rPr>
              <a:t>so that it is equitable and no one is left behind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Form and join active public-private-academia partnerships, work closely with the Secretariats of African FTA and the regional economic communities, </a:t>
            </a: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To champion women, youth and SMEs for an inclusive African FTA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Innovation and Entrepreneurial education  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Partners should deal with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Africa as a bloc, not bilaterally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2" descr="Résultat de recherche d'images pour &quot;triple helix&quot;">
            <a:extLst>
              <a:ext uri="{FF2B5EF4-FFF2-40B4-BE49-F238E27FC236}">
                <a16:creationId xmlns:a16="http://schemas.microsoft.com/office/drawing/2014/main" id="{53F1F9A2-01F7-43CF-A16F-D51B8831A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95676"/>
            <a:ext cx="1597070" cy="15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ésultat de recherche d'images pour &quot;triple helix&quot;">
            <a:extLst>
              <a:ext uri="{FF2B5EF4-FFF2-40B4-BE49-F238E27FC236}">
                <a16:creationId xmlns:a16="http://schemas.microsoft.com/office/drawing/2014/main" id="{53F1F9A2-01F7-43CF-A16F-D51B8831A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170" y="5029994"/>
            <a:ext cx="1598501" cy="1522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690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567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Where are we now?</a:t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>- well done!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1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Status </a:t>
            </a:r>
            <a:br>
              <a:rPr lang="en-US" dirty="0" smtClean="0"/>
            </a:br>
            <a:r>
              <a:rPr lang="en-US" dirty="0" smtClean="0"/>
              <a:t>on instruments and negotiations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chemeClr val="accent2"/>
                </a:solidFill>
              </a:rPr>
              <a:t>54/55 </a:t>
            </a:r>
            <a:r>
              <a:rPr lang="en-US" dirty="0">
                <a:solidFill>
                  <a:schemeClr val="accent2"/>
                </a:solidFill>
              </a:rPr>
              <a:t>Member State have now signed, 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2"/>
                </a:solidFill>
              </a:rPr>
              <a:t>36 </a:t>
            </a:r>
            <a:r>
              <a:rPr lang="en-US" dirty="0">
                <a:solidFill>
                  <a:schemeClr val="accent2"/>
                </a:solidFill>
              </a:rPr>
              <a:t>have </a:t>
            </a:r>
            <a:r>
              <a:rPr lang="en-US" dirty="0" smtClean="0">
                <a:solidFill>
                  <a:schemeClr val="accent2"/>
                </a:solidFill>
              </a:rPr>
              <a:t>deposited their instruments of ratification of the </a:t>
            </a:r>
            <a:r>
              <a:rPr lang="en-US" dirty="0">
                <a:solidFill>
                  <a:schemeClr val="accent2"/>
                </a:solidFill>
              </a:rPr>
              <a:t>Agreement </a:t>
            </a:r>
            <a:r>
              <a:rPr lang="en-US" dirty="0" smtClean="0">
                <a:solidFill>
                  <a:schemeClr val="accent2"/>
                </a:solidFill>
              </a:rPr>
              <a:t>with the African Union Commission Chairperson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2"/>
                </a:solidFill>
              </a:rPr>
              <a:t>41 tariff offers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2"/>
                </a:solidFill>
              </a:rPr>
              <a:t>34 Services offers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2"/>
                </a:solidFill>
              </a:rPr>
              <a:t>Online mechanism for NTBs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2"/>
                </a:solidFill>
              </a:rPr>
              <a:t>Trading commenced on 1 January 2021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There </a:t>
            </a:r>
            <a:r>
              <a:rPr lang="en-US" dirty="0">
                <a:solidFill>
                  <a:schemeClr val="accent2"/>
                </a:solidFill>
              </a:rPr>
              <a:t>is strong political ownership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8947" y="4257963"/>
            <a:ext cx="1694873" cy="1694873"/>
          </a:xfrm>
          <a:prstGeom prst="rect">
            <a:avLst/>
          </a:prstGeom>
        </p:spPr>
      </p:pic>
      <p:pic>
        <p:nvPicPr>
          <p:cNvPr id="7" name="image9.png" descr="C:\Users\MillionH\Documents\CFTA\0. Admin\Logo\CFTA logo now adjusted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0778836" y="64654"/>
            <a:ext cx="1291445" cy="134850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43040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Where are we going?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 a Digital AfCFTA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92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Strategic objectives 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– a single market for the Africa We Want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Means: 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Global Partnerships – Governments, Industry, Academia, civil society; technical and financial 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Knowledge products (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eg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analytical work) for evidence based policy and implementation 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Training Meetings for optimal outcomes 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Short and Long Term Experts, Consultancies 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Missions and outreach 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Subscriptions to data bases and knowledge sources 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Proactive hands-on engagement 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Monitoring and Evaluation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fontAlgn="base">
              <a:buFont typeface="Wingdings" panose="05000000000000000000" pitchFamily="2" charset="2"/>
              <a:buChar char="v"/>
            </a:pP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inclusive AfCFTA 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- prioritizing </a:t>
            </a:r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women, young Africans and 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SMEs</a:t>
            </a:r>
            <a:endParaRPr lang="en-US" sz="6000" dirty="0">
              <a:solidFill>
                <a:schemeClr val="accent6">
                  <a:lumMod val="75000"/>
                </a:schemeClr>
              </a:solidFill>
            </a:endParaRP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The transformative AfCFTA 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– AfCFTA strategies, markets, industrialization,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infr</a:t>
            </a:r>
            <a:endParaRPr lang="en-US" sz="6000" dirty="0">
              <a:solidFill>
                <a:schemeClr val="accent6">
                  <a:lumMod val="75000"/>
                </a:schemeClr>
              </a:solidFill>
            </a:endParaRP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The functional AfCFTA - all institutions activated 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The rule-based AfCFTA - full implementation and compliance 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achieved</a:t>
            </a:r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The knowledge- 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innovation- and technology- </a:t>
            </a:r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driven AfCFTA - fit for the Fourth Industrial Revolution 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The globally networked AfCFTA 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– a universal Africa based on science diplomacy </a:t>
            </a:r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well resourced </a:t>
            </a:r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ecretariat </a:t>
            </a:r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fit for purpose - as the technical arm of the AfCFTA</a:t>
            </a:r>
            <a:r>
              <a:rPr lang="en-US" sz="3400" dirty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image9.png" descr="C:\Users\MillionH\Documents\CFTA\0. Admin\Logo\CFTA logo now adjusted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778836" y="64654"/>
            <a:ext cx="1291445" cy="134850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390765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Universal African </a:t>
            </a:r>
            <a:r>
              <a:rPr lang="en-US" dirty="0"/>
              <a:t>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To </a:t>
            </a:r>
            <a:r>
              <a:rPr lang="en-US" dirty="0">
                <a:solidFill>
                  <a:srgbClr val="C00000"/>
                </a:solidFill>
              </a:rPr>
              <a:t>all people of good will </a:t>
            </a:r>
            <a:r>
              <a:rPr lang="en-US" dirty="0" smtClean="0">
                <a:solidFill>
                  <a:srgbClr val="C00000"/>
                </a:solidFill>
              </a:rPr>
              <a:t>–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5"/>
                </a:solidFill>
              </a:rPr>
              <a:t>Invest </a:t>
            </a:r>
            <a:r>
              <a:rPr lang="en-US" dirty="0">
                <a:solidFill>
                  <a:schemeClr val="accent5"/>
                </a:solidFill>
              </a:rPr>
              <a:t>in Africa </a:t>
            </a:r>
            <a:endParaRPr lang="en-US" dirty="0" smtClean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5"/>
                </a:solidFill>
              </a:rPr>
              <a:t>D</a:t>
            </a:r>
            <a:r>
              <a:rPr lang="en-US" dirty="0" smtClean="0">
                <a:solidFill>
                  <a:schemeClr val="accent5"/>
                </a:solidFill>
              </a:rPr>
              <a:t>evelop </a:t>
            </a:r>
            <a:r>
              <a:rPr lang="en-US" dirty="0">
                <a:solidFill>
                  <a:schemeClr val="accent5"/>
                </a:solidFill>
              </a:rPr>
              <a:t>regional value chains </a:t>
            </a:r>
            <a:endParaRPr lang="en-US" dirty="0" smtClean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5"/>
                </a:solidFill>
              </a:rPr>
              <a:t>Build </a:t>
            </a:r>
            <a:r>
              <a:rPr lang="en-US" dirty="0">
                <a:solidFill>
                  <a:schemeClr val="accent5"/>
                </a:solidFill>
              </a:rPr>
              <a:t>sound technological bases </a:t>
            </a:r>
            <a:endParaRPr lang="en-US" dirty="0" smtClean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5"/>
                </a:solidFill>
              </a:rPr>
              <a:t>Prepare </a:t>
            </a:r>
            <a:r>
              <a:rPr lang="en-US" dirty="0">
                <a:solidFill>
                  <a:schemeClr val="accent5"/>
                </a:solidFill>
              </a:rPr>
              <a:t>innovation eco-systems </a:t>
            </a:r>
            <a:endParaRPr lang="en-US" dirty="0" smtClean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5"/>
                </a:solidFill>
              </a:rPr>
              <a:t>Integrate </a:t>
            </a:r>
            <a:r>
              <a:rPr lang="en-US" dirty="0">
                <a:solidFill>
                  <a:schemeClr val="accent5"/>
                </a:solidFill>
              </a:rPr>
              <a:t>Africa into global knowledge centers and systems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Africa is a growth pole of the global economy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19.7 </a:t>
            </a:r>
            <a:r>
              <a:rPr lang="en-US" dirty="0">
                <a:solidFill>
                  <a:srgbClr val="00B050"/>
                </a:solidFill>
              </a:rPr>
              <a:t>median age, </a:t>
            </a:r>
            <a:r>
              <a:rPr lang="en-US" dirty="0" smtClean="0">
                <a:solidFill>
                  <a:srgbClr val="00B050"/>
                </a:solidFill>
              </a:rPr>
              <a:t>30 </a:t>
            </a:r>
            <a:r>
              <a:rPr lang="en-US" dirty="0">
                <a:solidFill>
                  <a:srgbClr val="00B050"/>
                </a:solidFill>
              </a:rPr>
              <a:t>million km2 with 60% of the world’s arable land, </a:t>
            </a:r>
            <a:r>
              <a:rPr lang="en-US" dirty="0" smtClean="0">
                <a:solidFill>
                  <a:srgbClr val="00B050"/>
                </a:solidFill>
              </a:rPr>
              <a:t>minerals and resources for </a:t>
            </a:r>
            <a:r>
              <a:rPr lang="en-US" dirty="0">
                <a:solidFill>
                  <a:srgbClr val="00B050"/>
                </a:solidFill>
              </a:rPr>
              <a:t>the </a:t>
            </a:r>
            <a:r>
              <a:rPr lang="en-US" dirty="0" smtClean="0">
                <a:solidFill>
                  <a:srgbClr val="00B050"/>
                </a:solidFill>
              </a:rPr>
              <a:t>4IR (</a:t>
            </a:r>
            <a:r>
              <a:rPr lang="en-US" dirty="0" err="1" smtClean="0">
                <a:solidFill>
                  <a:srgbClr val="00B050"/>
                </a:solidFill>
              </a:rPr>
              <a:t>coltan</a:t>
            </a:r>
            <a:r>
              <a:rPr lang="en-US" dirty="0" smtClean="0">
                <a:solidFill>
                  <a:srgbClr val="00B050"/>
                </a:solidFill>
              </a:rPr>
              <a:t>, cobalt),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contributes </a:t>
            </a:r>
            <a:r>
              <a:rPr lang="en-US" dirty="0">
                <a:solidFill>
                  <a:schemeClr val="accent2"/>
                </a:solidFill>
              </a:rPr>
              <a:t>to environmental protection, a stable global order, has home-grown initiatives and </a:t>
            </a:r>
            <a:r>
              <a:rPr lang="en-US" dirty="0" smtClean="0">
                <a:solidFill>
                  <a:schemeClr val="accent2"/>
                </a:solidFill>
              </a:rPr>
              <a:t>solutions (</a:t>
            </a:r>
            <a:r>
              <a:rPr lang="en-US" dirty="0" smtClean="0">
                <a:solidFill>
                  <a:srgbClr val="FF0000"/>
                </a:solidFill>
              </a:rPr>
              <a:t>doomsday clock</a:t>
            </a:r>
            <a:r>
              <a:rPr lang="en-US" dirty="0" smtClean="0">
                <a:solidFill>
                  <a:schemeClr val="accent2"/>
                </a:solidFill>
              </a:rPr>
              <a:t>)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Partnerships </a:t>
            </a:r>
            <a:r>
              <a:rPr lang="en-US" dirty="0">
                <a:solidFill>
                  <a:srgbClr val="C00000"/>
                </a:solidFill>
              </a:rPr>
              <a:t>can assist developmental integration – large markets, industrialization, infrastructure, political and macroeconomic stability</a:t>
            </a:r>
          </a:p>
        </p:txBody>
      </p:sp>
      <p:pic>
        <p:nvPicPr>
          <p:cNvPr id="5" name="image9.png" descr="C:\Users\MillionH\Documents\CFTA\0. Admin\Logo\CFTA logo now adjusted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778836" y="83127"/>
            <a:ext cx="1291445" cy="134850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052915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strong political will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AfCFTA is rule-based and provides predictability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Implementing AfCFTA will produce policy and regulatory reforms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business environment and ease of doing business will improve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AfCFTA aims for structural transformation – decent jobs and incomes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AfCFTA is to be fit for purpose, fit for the 4IR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43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Contact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The </a:t>
            </a:r>
            <a:r>
              <a:rPr lang="en-US" dirty="0">
                <a:solidFill>
                  <a:srgbClr val="00B050"/>
                </a:solidFill>
              </a:rPr>
              <a:t>AfCFTA Secretariat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Africa </a:t>
            </a:r>
            <a:r>
              <a:rPr lang="en-US" dirty="0">
                <a:solidFill>
                  <a:srgbClr val="00B050"/>
                </a:solidFill>
              </a:rPr>
              <a:t>Trade House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Ambassadorial </a:t>
            </a:r>
            <a:r>
              <a:rPr lang="en-US" dirty="0">
                <a:solidFill>
                  <a:srgbClr val="00B050"/>
                </a:solidFill>
              </a:rPr>
              <a:t>Enclave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Liberia </a:t>
            </a:r>
            <a:r>
              <a:rPr lang="en-US" dirty="0">
                <a:solidFill>
                  <a:srgbClr val="00B050"/>
                </a:solidFill>
              </a:rPr>
              <a:t>Road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Accra- </a:t>
            </a:r>
            <a:r>
              <a:rPr lang="en-US" dirty="0">
                <a:solidFill>
                  <a:srgbClr val="00B050"/>
                </a:solidFill>
              </a:rPr>
              <a:t>GHANA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Francis </a:t>
            </a:r>
            <a:r>
              <a:rPr lang="en-US" dirty="0">
                <a:solidFill>
                  <a:schemeClr val="accent2"/>
                </a:solidFill>
              </a:rPr>
              <a:t>Mangeni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Head of Trade Promotion and Programs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francismangeni@hotmail.com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Francis.Mangeni@au-afcfta.org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6"/>
                </a:solidFill>
              </a:rPr>
              <a:t>+233 55 410 9330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6"/>
                </a:solidFill>
              </a:rPr>
              <a:t>+ 260 96 521 4720</a:t>
            </a:r>
          </a:p>
        </p:txBody>
      </p:sp>
      <p:pic>
        <p:nvPicPr>
          <p:cNvPr id="5" name="image9.png" descr="C:\Users\MillionH\Documents\CFTA\0. Admin\Logo\CFTA logo now adjusted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1749629" y="1825625"/>
            <a:ext cx="1679371" cy="1655083"/>
          </a:xfrm>
          <a:prstGeom prst="rect">
            <a:avLst/>
          </a:prstGeom>
          <a:ln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037" y="108776"/>
            <a:ext cx="2116836" cy="316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040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325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Introduction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64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Vision – </a:t>
            </a:r>
            <a:r>
              <a:rPr lang="en-US" dirty="0" smtClean="0">
                <a:solidFill>
                  <a:schemeClr val="accent5"/>
                </a:solidFill>
              </a:rPr>
              <a:t>Creating the future through blueprints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free, decolonized Africa </a:t>
            </a:r>
            <a:r>
              <a:rPr lang="en-US" dirty="0" smtClean="0">
                <a:solidFill>
                  <a:schemeClr val="accent5"/>
                </a:solidFill>
              </a:rPr>
              <a:t>(achieved in 1990)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and progressively forming the African Economic Community, </a:t>
            </a:r>
            <a:r>
              <a:rPr lang="en-US" dirty="0" smtClean="0">
                <a:solidFill>
                  <a:schemeClr val="accent5"/>
                </a:solidFill>
              </a:rPr>
              <a:t>to be achieved by 2028 (34-year blue print)</a:t>
            </a:r>
          </a:p>
          <a:p>
            <a:pPr marL="0" indent="0"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Under Agenda 2063 adopted in 2013, THE AFRICA WE WANT is an integrated, peaceful and prosperous Africa, effective in international relations </a:t>
            </a:r>
            <a:r>
              <a:rPr lang="en-US" dirty="0" smtClean="0">
                <a:solidFill>
                  <a:schemeClr val="accent5"/>
                </a:solidFill>
              </a:rPr>
              <a:t>(50-year blue print)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Africa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takes a developmental approach to regional integration – markets, industrialization, infrastructure, political and macroeconomic stability 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RI is an inter-governmental process in partnership with Stakeholders (users and enablers), within the Triple helix framework 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3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Where are we coming from?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32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894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African FTA Timelines – </a:t>
            </a:r>
            <a:r>
              <a:rPr lang="en-US" dirty="0" smtClean="0">
                <a:solidFill>
                  <a:srgbClr val="C00000"/>
                </a:solidFill>
              </a:rPr>
              <a:t>5 and half years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15 June 2015 – negotiations launched in </a:t>
            </a:r>
            <a:r>
              <a:rPr lang="en-US" dirty="0" err="1" smtClean="0"/>
              <a:t>Joburg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21 March 2018 – AFTA Agreement signed in Kigali </a:t>
            </a:r>
          </a:p>
          <a:p>
            <a:pPr marL="0" indent="0">
              <a:buNone/>
            </a:pPr>
            <a:r>
              <a:rPr lang="en-US" dirty="0" smtClean="0"/>
              <a:t>30 May 2019 – AFTA Agreement entered force </a:t>
            </a:r>
          </a:p>
          <a:p>
            <a:pPr marL="0" indent="0">
              <a:buNone/>
            </a:pPr>
            <a:r>
              <a:rPr lang="en-US" dirty="0" smtClean="0"/>
              <a:t>1 January 2021 – starting of trading under AFTA regime, as decided and declared by AU Assembly on 5 December 2020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2023 – African Common Market is to be formed</a:t>
            </a:r>
          </a:p>
          <a:p>
            <a:pPr marL="0" indent="0">
              <a:buNone/>
            </a:pPr>
            <a:r>
              <a:rPr lang="en-US" dirty="0" smtClean="0"/>
              <a:t>2028 – African Economic and Monetary Union is to be formed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From political to economic panafricanism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5" name="Picture 2" descr="Tokeo la picha la parent instruments">
            <a:extLst>
              <a:ext uri="{FF2B5EF4-FFF2-40B4-BE49-F238E27FC236}">
                <a16:creationId xmlns:a16="http://schemas.microsoft.com/office/drawing/2014/main" id="{37EA716B-F9B3-4E9E-8197-8ADFF332A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850" y="4905375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51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5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7030A0"/>
                </a:solidFill>
              </a:rPr>
              <a:t>What is the African Continental Free Trade Area?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880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AFTA is the African Single Market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- modern, comprehensive, transformative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single African Market of 55 countries, covering trade in goods and services, dispute settlement, investment, intellectual property, competition, and e-commerce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Based on the negotiated Agreement, opened for signature on 21 March 2018 and entered force 30 May 2019 – </a:t>
            </a:r>
            <a:r>
              <a:rPr lang="en-US" dirty="0" smtClean="0">
                <a:solidFill>
                  <a:srgbClr val="C00000"/>
                </a:solidFill>
              </a:rPr>
              <a:t>impressive momentum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1000" y="2364508"/>
            <a:ext cx="5181600" cy="31258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-  </a:t>
            </a:r>
            <a:endParaRPr lang="en-US" dirty="0"/>
          </a:p>
        </p:txBody>
      </p:sp>
      <p:pic>
        <p:nvPicPr>
          <p:cNvPr id="1028" name="Picture 4" descr="Image result for map of af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75" y="2794794"/>
            <a:ext cx="306705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920</Words>
  <Application>Microsoft Office PowerPoint</Application>
  <PresentationFormat>Widescreen</PresentationFormat>
  <Paragraphs>164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    UPDATE ON THE AFRICAN CONTINENTAL FREE TRADE AREA</vt:lpstr>
      <vt:lpstr>Key message</vt:lpstr>
      <vt:lpstr>        Introduction </vt:lpstr>
      <vt:lpstr>The Vision – Creating the future through blueprints </vt:lpstr>
      <vt:lpstr>        Where are we coming from?</vt:lpstr>
      <vt:lpstr>African FTA Timelines – 5 and half years</vt:lpstr>
      <vt:lpstr>PowerPoint Presentation</vt:lpstr>
      <vt:lpstr>        What is the African Continental Free Trade Area?</vt:lpstr>
      <vt:lpstr>AFTA is the African Single Market - modern, comprehensive, transformative </vt:lpstr>
      <vt:lpstr>AFTA tools – for a Modern, Digital AfCFTA</vt:lpstr>
      <vt:lpstr>What is the value proposition of AFTA – a single continental trade regime </vt:lpstr>
      <vt:lpstr>What do the people of Africa expect </vt:lpstr>
      <vt:lpstr>What Actors can do –  Trade, Invest, Innovate, Own </vt:lpstr>
      <vt:lpstr>PowerPoint Presentation</vt:lpstr>
      <vt:lpstr>         Where are we now? - well done!</vt:lpstr>
      <vt:lpstr>Status  on instruments and negotiations </vt:lpstr>
      <vt:lpstr>        Where are we going? - a Digital AfCFTA </vt:lpstr>
      <vt:lpstr>Strategic objectives  – a single market for the Africa We Want </vt:lpstr>
      <vt:lpstr>The Universal African Union</vt:lpstr>
      <vt:lpstr>Contact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African Continental Free Trade Area</dc:title>
  <dc:creator>AfCFTA-Staff</dc:creator>
  <cp:lastModifiedBy>AfCFTA-Staff</cp:lastModifiedBy>
  <cp:revision>93</cp:revision>
  <dcterms:created xsi:type="dcterms:W3CDTF">2020-10-23T09:53:00Z</dcterms:created>
  <dcterms:modified xsi:type="dcterms:W3CDTF">2021-03-11T08:49:53Z</dcterms:modified>
</cp:coreProperties>
</file>