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5" r:id="rId2"/>
    <p:sldId id="287" r:id="rId3"/>
    <p:sldId id="320" r:id="rId4"/>
    <p:sldId id="300" r:id="rId5"/>
    <p:sldId id="302" r:id="rId6"/>
    <p:sldId id="313" r:id="rId7"/>
    <p:sldId id="322" r:id="rId8"/>
    <p:sldId id="330" r:id="rId9"/>
    <p:sldId id="329" r:id="rId10"/>
    <p:sldId id="323" r:id="rId11"/>
    <p:sldId id="327" r:id="rId12"/>
    <p:sldId id="328" r:id="rId13"/>
    <p:sldId id="333" r:id="rId14"/>
    <p:sldId id="321" r:id="rId15"/>
    <p:sldId id="332" r:id="rId16"/>
    <p:sldId id="319" r:id="rId17"/>
    <p:sldId id="325" r:id="rId18"/>
    <p:sldId id="324" r:id="rId19"/>
    <p:sldId id="331" r:id="rId20"/>
    <p:sldId id="334" r:id="rId21"/>
    <p:sldId id="291" r:id="rId22"/>
  </p:sldIdLst>
  <p:sldSz cx="12192000" cy="6858000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638">
          <p15:clr>
            <a:srgbClr val="A4A3A4"/>
          </p15:clr>
        </p15:guide>
        <p15:guide id="3" orient="horz" pos="345">
          <p15:clr>
            <a:srgbClr val="A4A3A4"/>
          </p15:clr>
        </p15:guide>
        <p15:guide id="4" orient="horz" pos="4209">
          <p15:clr>
            <a:srgbClr val="A4A3A4"/>
          </p15:clr>
        </p15:guide>
        <p15:guide id="5" pos="3840">
          <p15:clr>
            <a:srgbClr val="A4A3A4"/>
          </p15:clr>
        </p15:guide>
        <p15:guide id="6" pos="393" userDrawn="1">
          <p15:clr>
            <a:srgbClr val="A4A3A4"/>
          </p15:clr>
        </p15:guide>
        <p15:guide id="7" pos="73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C25"/>
    <a:srgbClr val="5F5F5F"/>
    <a:srgbClr val="333333"/>
    <a:srgbClr val="E36C0A"/>
    <a:srgbClr val="FF6600"/>
    <a:srgbClr val="6B7A3F"/>
    <a:srgbClr val="BDC997"/>
    <a:srgbClr val="6F2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00" autoAdjust="0"/>
    <p:restoredTop sz="84885" autoAdjust="0"/>
  </p:normalViewPr>
  <p:slideViewPr>
    <p:cSldViewPr snapToGrid="0">
      <p:cViewPr varScale="1">
        <p:scale>
          <a:sx n="56" d="100"/>
          <a:sy n="56" d="100"/>
        </p:scale>
        <p:origin x="576" y="60"/>
      </p:cViewPr>
      <p:guideLst>
        <p:guide orient="horz" pos="2160"/>
        <p:guide orient="horz" pos="638"/>
        <p:guide orient="horz" pos="345"/>
        <p:guide orient="horz" pos="4209"/>
        <p:guide pos="3840"/>
        <p:guide pos="393"/>
        <p:guide pos="7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89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thew%20Stern\Downloads\Zambia%20CFTA%20excluded%20and%20sensitive%20MS%20261020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927538524605082E-2"/>
          <c:y val="7.2371172353455818E-2"/>
          <c:w val="0.90406572405080832"/>
          <c:h val="0.75440463692038495"/>
        </c:manualLayout>
      </c:layout>
      <c:lineChart>
        <c:grouping val="standar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Africa</c:v>
                </c:pt>
              </c:strCache>
            </c:strRef>
          </c:tx>
          <c:spPr>
            <a:ln w="50800" cap="rnd">
              <a:solidFill>
                <a:srgbClr val="616A2E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1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9EAF-4243-AB85-A577138E3F91}"/>
              </c:ext>
            </c:extLst>
          </c:dPt>
          <c:cat>
            <c:numRef>
              <c:f>Sheet2!$B$2:$T$2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Sheet2!$B$3:$T$3</c:f>
              <c:numCache>
                <c:formatCode>0%</c:formatCode>
                <c:ptCount val="19"/>
                <c:pt idx="0">
                  <c:v>0.15510831424916249</c:v>
                </c:pt>
                <c:pt idx="1">
                  <c:v>0.17979424585573797</c:v>
                </c:pt>
                <c:pt idx="2">
                  <c:v>0.16020950130404113</c:v>
                </c:pt>
                <c:pt idx="3">
                  <c:v>0.14717261576936524</c:v>
                </c:pt>
                <c:pt idx="4">
                  <c:v>0.15263115971857363</c:v>
                </c:pt>
                <c:pt idx="5">
                  <c:v>0.14576603520490569</c:v>
                </c:pt>
                <c:pt idx="6">
                  <c:v>0.14781766980377908</c:v>
                </c:pt>
                <c:pt idx="7">
                  <c:v>0.16941710942010757</c:v>
                </c:pt>
                <c:pt idx="8">
                  <c:v>0.195476609822402</c:v>
                </c:pt>
                <c:pt idx="9">
                  <c:v>0.28252595132677766</c:v>
                </c:pt>
                <c:pt idx="10">
                  <c:v>0.24703864554731494</c:v>
                </c:pt>
                <c:pt idx="11">
                  <c:v>0.27984276045544332</c:v>
                </c:pt>
                <c:pt idx="12">
                  <c:v>0.28804992736650825</c:v>
                </c:pt>
                <c:pt idx="13">
                  <c:v>0.29784549016104339</c:v>
                </c:pt>
                <c:pt idx="14">
                  <c:v>0.29089905206380573</c:v>
                </c:pt>
                <c:pt idx="15">
                  <c:v>0.28071328860939571</c:v>
                </c:pt>
                <c:pt idx="16">
                  <c:v>0.26353517605673787</c:v>
                </c:pt>
                <c:pt idx="17">
                  <c:v>0.26494917153812902</c:v>
                </c:pt>
                <c:pt idx="18">
                  <c:v>0.26664409999381439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A2-4927-A2A2-F7B12C6118D5}"/>
            </c:ext>
          </c:extLst>
        </c:ser>
        <c:ser>
          <c:idx val="1"/>
          <c:order val="1"/>
          <c:tx>
            <c:strRef>
              <c:f>Sheet2!$A$4</c:f>
              <c:strCache>
                <c:ptCount val="1"/>
                <c:pt idx="0">
                  <c:v>EU</c:v>
                </c:pt>
              </c:strCache>
            </c:strRef>
          </c:tx>
          <c:spPr>
            <a:ln w="47625" cap="rnd">
              <a:solidFill>
                <a:srgbClr val="DA7A2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Sheet2!$B$2:$T$2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Sheet2!$B$4:$T$4</c:f>
              <c:numCache>
                <c:formatCode>0%</c:formatCode>
                <c:ptCount val="19"/>
                <c:pt idx="0">
                  <c:v>0.37219181700551845</c:v>
                </c:pt>
                <c:pt idx="1">
                  <c:v>0.39346343849097443</c:v>
                </c:pt>
                <c:pt idx="2">
                  <c:v>0.3595728888794622</c:v>
                </c:pt>
                <c:pt idx="3">
                  <c:v>0.36319193926472854</c:v>
                </c:pt>
                <c:pt idx="4">
                  <c:v>0.36065114701530271</c:v>
                </c:pt>
                <c:pt idx="5">
                  <c:v>0.3537890937489544</c:v>
                </c:pt>
                <c:pt idx="6">
                  <c:v>0.33035596700671693</c:v>
                </c:pt>
                <c:pt idx="7">
                  <c:v>0.31875922338219476</c:v>
                </c:pt>
                <c:pt idx="8">
                  <c:v>0.26535330941180413</c:v>
                </c:pt>
                <c:pt idx="9">
                  <c:v>0.22425331278405772</c:v>
                </c:pt>
                <c:pt idx="10">
                  <c:v>0.19025328423496815</c:v>
                </c:pt>
                <c:pt idx="11">
                  <c:v>0.17247326634697807</c:v>
                </c:pt>
                <c:pt idx="12">
                  <c:v>0.17685091538607151</c:v>
                </c:pt>
                <c:pt idx="13">
                  <c:v>0.19286407474650374</c:v>
                </c:pt>
                <c:pt idx="14">
                  <c:v>0.20951238498633781</c:v>
                </c:pt>
                <c:pt idx="15">
                  <c:v>0.22467532788024744</c:v>
                </c:pt>
                <c:pt idx="16">
                  <c:v>0.22177020617209042</c:v>
                </c:pt>
                <c:pt idx="17">
                  <c:v>0.23686549052537281</c:v>
                </c:pt>
                <c:pt idx="18">
                  <c:v>0.24471632344063762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A2-4927-A2A2-F7B12C6118D5}"/>
            </c:ext>
          </c:extLst>
        </c:ser>
        <c:ser>
          <c:idx val="2"/>
          <c:order val="2"/>
          <c:tx>
            <c:strRef>
              <c:f>Sheet2!$A$5</c:f>
              <c:strCache>
                <c:ptCount val="1"/>
                <c:pt idx="0">
                  <c:v>China</c:v>
                </c:pt>
              </c:strCache>
            </c:strRef>
          </c:tx>
          <c:spPr>
            <a:ln w="53975" cap="rnd">
              <a:solidFill>
                <a:srgbClr val="B2411A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Sheet2!$B$2:$T$2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Sheet2!$B$5:$T$5</c:f>
              <c:numCache>
                <c:formatCode>0%</c:formatCode>
                <c:ptCount val="19"/>
                <c:pt idx="0">
                  <c:v>1.7744441985665649E-2</c:v>
                </c:pt>
                <c:pt idx="1">
                  <c:v>1.9523491160844279E-2</c:v>
                </c:pt>
                <c:pt idx="2">
                  <c:v>2.8105674539444743E-2</c:v>
                </c:pt>
                <c:pt idx="3">
                  <c:v>2.6220904713181704E-2</c:v>
                </c:pt>
                <c:pt idx="4">
                  <c:v>2.9127335681624629E-2</c:v>
                </c:pt>
                <c:pt idx="5">
                  <c:v>4.008909587816073E-2</c:v>
                </c:pt>
                <c:pt idx="6">
                  <c:v>6.5123050091924289E-2</c:v>
                </c:pt>
                <c:pt idx="7">
                  <c:v>5.8267399256405138E-2</c:v>
                </c:pt>
                <c:pt idx="8">
                  <c:v>0.10526760672994072</c:v>
                </c:pt>
                <c:pt idx="9">
                  <c:v>9.797751802751159E-2</c:v>
                </c:pt>
                <c:pt idx="10">
                  <c:v>0.11575027031297021</c:v>
                </c:pt>
                <c:pt idx="11">
                  <c:v>0.10443453376705032</c:v>
                </c:pt>
                <c:pt idx="12">
                  <c:v>0.12672926697635287</c:v>
                </c:pt>
                <c:pt idx="13">
                  <c:v>9.4741630240406841E-2</c:v>
                </c:pt>
                <c:pt idx="14">
                  <c:v>9.0512837723588688E-2</c:v>
                </c:pt>
                <c:pt idx="15">
                  <c:v>8.8042383636527513E-2</c:v>
                </c:pt>
                <c:pt idx="16">
                  <c:v>9.6129567998916254E-2</c:v>
                </c:pt>
                <c:pt idx="17">
                  <c:v>9.1469945194091559E-2</c:v>
                </c:pt>
                <c:pt idx="18">
                  <c:v>0.10683200951635717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A2-4927-A2A2-F7B12C6118D5}"/>
            </c:ext>
          </c:extLst>
        </c:ser>
        <c:ser>
          <c:idx val="3"/>
          <c:order val="3"/>
          <c:tx>
            <c:strRef>
              <c:f>Sheet2!$A$6</c:f>
              <c:strCache>
                <c:ptCount val="1"/>
                <c:pt idx="0">
                  <c:v>USA</c:v>
                </c:pt>
              </c:strCache>
            </c:strRef>
          </c:tx>
          <c:spPr>
            <a:ln w="50800" cap="rnd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Sheet2!$B$2:$T$2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Sheet2!$B$6:$T$6</c:f>
              <c:numCache>
                <c:formatCode>0%</c:formatCode>
                <c:ptCount val="19"/>
                <c:pt idx="0">
                  <c:v>0.13968439871004762</c:v>
                </c:pt>
                <c:pt idx="1">
                  <c:v>0.10575397083473159</c:v>
                </c:pt>
                <c:pt idx="2">
                  <c:v>0.12151480870349494</c:v>
                </c:pt>
                <c:pt idx="3">
                  <c:v>0.11647137782751897</c:v>
                </c:pt>
                <c:pt idx="4">
                  <c:v>0.10412996330981943</c:v>
                </c:pt>
                <c:pt idx="5">
                  <c:v>0.11517179273088961</c:v>
                </c:pt>
                <c:pt idx="6">
                  <c:v>0.11758712877621129</c:v>
                </c:pt>
                <c:pt idx="7">
                  <c:v>0.10798873843235066</c:v>
                </c:pt>
                <c:pt idx="8">
                  <c:v>9.0221757462308885E-2</c:v>
                </c:pt>
                <c:pt idx="9">
                  <c:v>8.6951173686761515E-2</c:v>
                </c:pt>
                <c:pt idx="10">
                  <c:v>7.571137273785411E-2</c:v>
                </c:pt>
                <c:pt idx="11">
                  <c:v>7.9167672827378924E-2</c:v>
                </c:pt>
                <c:pt idx="12">
                  <c:v>7.2686814345386805E-2</c:v>
                </c:pt>
                <c:pt idx="13">
                  <c:v>7.0023632607987718E-2</c:v>
                </c:pt>
                <c:pt idx="14">
                  <c:v>7.6379635161998138E-2</c:v>
                </c:pt>
                <c:pt idx="15">
                  <c:v>7.2415550543111731E-2</c:v>
                </c:pt>
                <c:pt idx="16">
                  <c:v>7.4797330027149431E-2</c:v>
                </c:pt>
                <c:pt idx="17">
                  <c:v>6.7664480396621304E-2</c:v>
                </c:pt>
                <c:pt idx="18">
                  <c:v>6.9629923633817245E-2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2A2-4927-A2A2-F7B12C6118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3589599"/>
        <c:axId val="165454239"/>
      </c:lineChart>
      <c:catAx>
        <c:axId val="233589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5454239"/>
        <c:crosses val="autoZero"/>
        <c:auto val="1"/>
        <c:lblAlgn val="ctr"/>
        <c:lblOffset val="100"/>
        <c:noMultiLvlLbl val="0"/>
      </c:catAx>
      <c:valAx>
        <c:axId val="165454239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C0C0C0"/>
              </a:solidFill>
              <a:prstDash val="sysDash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358959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3.438107254848722E-2"/>
          <c:y val="0.90210821602214897"/>
          <c:w val="0.510505237803761"/>
          <c:h val="7.4119867962355881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1600"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Sheet1!$B$11:$F$11</c:f>
              <c:strCache>
                <c:ptCount val="5"/>
                <c:pt idx="0">
                  <c:v>Africa (excl SA)</c:v>
                </c:pt>
                <c:pt idx="1">
                  <c:v>Africa</c:v>
                </c:pt>
                <c:pt idx="2">
                  <c:v>LAC</c:v>
                </c:pt>
                <c:pt idx="3">
                  <c:v>Asia</c:v>
                </c:pt>
                <c:pt idx="4">
                  <c:v>Europe</c:v>
                </c:pt>
              </c:strCache>
            </c:strRef>
          </c:cat>
          <c:val>
            <c:numRef>
              <c:f>Sheet1!$B$12:$F$12</c:f>
              <c:numCache>
                <c:formatCode>0%</c:formatCode>
                <c:ptCount val="5"/>
                <c:pt idx="0">
                  <c:v>9.1999999999999998E-2</c:v>
                </c:pt>
                <c:pt idx="1">
                  <c:v>0.1644860328441842</c:v>
                </c:pt>
                <c:pt idx="2">
                  <c:v>0.13832875645015089</c:v>
                </c:pt>
                <c:pt idx="3">
                  <c:v>0.55201824900139818</c:v>
                </c:pt>
                <c:pt idx="4">
                  <c:v>0.68464634780985589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C7-4733-BBC9-F387EE96D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15714144"/>
        <c:axId val="1915714976"/>
      </c:barChart>
      <c:catAx>
        <c:axId val="1915714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5714976"/>
        <c:crosses val="autoZero"/>
        <c:auto val="1"/>
        <c:lblAlgn val="ctr"/>
        <c:lblOffset val="100"/>
        <c:noMultiLvlLbl val="0"/>
      </c:catAx>
      <c:valAx>
        <c:axId val="1915714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571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Analysis!$A$58</c:f>
              <c:strCache>
                <c:ptCount val="1"/>
                <c:pt idx="0">
                  <c:v>5%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Analysis!$B$57:$E$57</c:f>
              <c:strCache>
                <c:ptCount val="4"/>
                <c:pt idx="0">
                  <c:v>Country X CFTA Group imports</c:v>
                </c:pt>
                <c:pt idx="1">
                  <c:v>CFTA Group exports</c:v>
                </c:pt>
                <c:pt idx="2">
                  <c:v>Country X world exports</c:v>
                </c:pt>
                <c:pt idx="3">
                  <c:v>Country X world imports</c:v>
                </c:pt>
              </c:strCache>
            </c:strRef>
          </c:cat>
          <c:val>
            <c:numRef>
              <c:f>Analysis!$B$58:$E$58</c:f>
              <c:numCache>
                <c:formatCode>0.0%</c:formatCode>
                <c:ptCount val="4"/>
                <c:pt idx="0">
                  <c:v>2.5772865088012745E-2</c:v>
                </c:pt>
                <c:pt idx="1">
                  <c:v>0.45788372297355634</c:v>
                </c:pt>
                <c:pt idx="2">
                  <c:v>0.77152743438791926</c:v>
                </c:pt>
                <c:pt idx="3">
                  <c:v>0.21018156172983798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5F-4D87-8027-B8FF1299B695}"/>
            </c:ext>
          </c:extLst>
        </c:ser>
        <c:ser>
          <c:idx val="1"/>
          <c:order val="1"/>
          <c:tx>
            <c:strRef>
              <c:f>Analysis!$A$59</c:f>
              <c:strCache>
                <c:ptCount val="1"/>
                <c:pt idx="0">
                  <c:v>1%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Analysis!$B$57:$E$57</c:f>
              <c:strCache>
                <c:ptCount val="4"/>
                <c:pt idx="0">
                  <c:v>Country X CFTA Group imports</c:v>
                </c:pt>
                <c:pt idx="1">
                  <c:v>CFTA Group exports</c:v>
                </c:pt>
                <c:pt idx="2">
                  <c:v>Country X world exports</c:v>
                </c:pt>
                <c:pt idx="3">
                  <c:v>Country X world imports</c:v>
                </c:pt>
              </c:strCache>
            </c:strRef>
          </c:cat>
          <c:val>
            <c:numRef>
              <c:f>Analysis!$B$59:$E$59</c:f>
              <c:numCache>
                <c:formatCode>0.0%</c:formatCode>
                <c:ptCount val="4"/>
                <c:pt idx="0">
                  <c:v>2.3091267431356116E-2</c:v>
                </c:pt>
                <c:pt idx="1">
                  <c:v>0.36874059341808479</c:v>
                </c:pt>
                <c:pt idx="2">
                  <c:v>0.36172434061371839</c:v>
                </c:pt>
                <c:pt idx="3">
                  <c:v>0.12116240291833417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5F-4D87-8027-B8FF1299B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1111832"/>
        <c:axId val="801113144"/>
      </c:barChart>
      <c:catAx>
        <c:axId val="801111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1113144"/>
        <c:crosses val="autoZero"/>
        <c:auto val="1"/>
        <c:lblAlgn val="ctr"/>
        <c:lblOffset val="100"/>
        <c:noMultiLvlLbl val="0"/>
      </c:catAx>
      <c:valAx>
        <c:axId val="801113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1111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486" cy="496299"/>
          </a:xfrm>
          <a:prstGeom prst="rect">
            <a:avLst/>
          </a:prstGeom>
        </p:spPr>
        <p:txBody>
          <a:bodyPr vert="horz" lIns="88093" tIns="44047" rIns="88093" bIns="4404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496" y="1"/>
            <a:ext cx="2944486" cy="496299"/>
          </a:xfrm>
          <a:prstGeom prst="rect">
            <a:avLst/>
          </a:prstGeom>
        </p:spPr>
        <p:txBody>
          <a:bodyPr vert="horz" lIns="88093" tIns="44047" rIns="88093" bIns="4404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7B599BA-F439-4F03-B516-002283B4707F}" type="datetimeFigureOut">
              <a:rPr lang="en-ZA"/>
              <a:pPr>
                <a:defRPr/>
              </a:pPr>
              <a:t>2021/03/11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701"/>
            <a:ext cx="2944486" cy="496299"/>
          </a:xfrm>
          <a:prstGeom prst="rect">
            <a:avLst/>
          </a:prstGeom>
        </p:spPr>
        <p:txBody>
          <a:bodyPr vert="horz" lIns="88093" tIns="44047" rIns="88093" bIns="4404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496" y="9409701"/>
            <a:ext cx="2944486" cy="496299"/>
          </a:xfrm>
          <a:prstGeom prst="rect">
            <a:avLst/>
          </a:prstGeom>
        </p:spPr>
        <p:txBody>
          <a:bodyPr vert="horz" wrap="square" lIns="88093" tIns="44047" rIns="88093" bIns="440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E5AF903-4535-41E4-954C-37EF60F08A60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2946126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486" cy="494762"/>
          </a:xfrm>
          <a:prstGeom prst="rect">
            <a:avLst/>
          </a:prstGeom>
        </p:spPr>
        <p:txBody>
          <a:bodyPr vert="horz" lIns="95423" tIns="47711" rIns="95423" bIns="4771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496" y="1"/>
            <a:ext cx="2944486" cy="494762"/>
          </a:xfrm>
          <a:prstGeom prst="rect">
            <a:avLst/>
          </a:prstGeom>
        </p:spPr>
        <p:txBody>
          <a:bodyPr vert="horz" lIns="95423" tIns="47711" rIns="95423" bIns="4771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11EDC946-7BC3-487A-BABB-BD4D3A2E842F}" type="datetimeFigureOut">
              <a:rPr lang="en-US"/>
              <a:pPr>
                <a:defRPr/>
              </a:pPr>
              <a:t>3/11/2021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23" tIns="47711" rIns="95423" bIns="4771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47" y="4704850"/>
            <a:ext cx="5436208" cy="4457470"/>
          </a:xfrm>
          <a:prstGeom prst="rect">
            <a:avLst/>
          </a:prstGeom>
        </p:spPr>
        <p:txBody>
          <a:bodyPr vert="horz" lIns="95423" tIns="47711" rIns="95423" bIns="47711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701"/>
            <a:ext cx="2944486" cy="494762"/>
          </a:xfrm>
          <a:prstGeom prst="rect">
            <a:avLst/>
          </a:prstGeom>
        </p:spPr>
        <p:txBody>
          <a:bodyPr vert="horz" lIns="95423" tIns="47711" rIns="95423" bIns="4771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496" y="9409701"/>
            <a:ext cx="2944486" cy="494762"/>
          </a:xfrm>
          <a:prstGeom prst="rect">
            <a:avLst/>
          </a:prstGeom>
        </p:spPr>
        <p:txBody>
          <a:bodyPr vert="horz" wrap="square" lIns="95423" tIns="47711" rIns="95423" bIns="477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135EDA8-16D8-4A73-A548-738ECBA49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229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5EDA8-16D8-4A73-A548-738ECBA49D28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234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Framework agreement that encompasses the 8 main regional economic communities; and facilitates trade between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5EDA8-16D8-4A73-A548-738ECBA49D2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868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These regional communities, and the </a:t>
            </a:r>
            <a:r>
              <a:rPr lang="en-ZA" dirty="0" err="1"/>
              <a:t>AfCFTA</a:t>
            </a:r>
            <a:r>
              <a:rPr lang="en-ZA" dirty="0"/>
              <a:t>, are seen as a building block towards the establishment of a large African-wide customs union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5EDA8-16D8-4A73-A548-738ECBA49D2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273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15 studies identified and reviewed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5EDA8-16D8-4A73-A548-738ECBA49D2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939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This is a remarkably ambitious initiative.  Whereas the agreement came into effect on 1 January 2021, there is still some hard work to be done to ensure that it works and delivers on its potential.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5EDA8-16D8-4A73-A548-738ECBA49D2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321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Much will of course depend on how the agreement is structured, implemented and enforced</a:t>
            </a:r>
          </a:p>
          <a:p>
            <a:r>
              <a:rPr lang="en-ZA" dirty="0"/>
              <a:t>SA will only provide preferences to countries that offer something that is equally good.  This raises questions around what the final </a:t>
            </a:r>
            <a:r>
              <a:rPr lang="en-ZA" dirty="0" err="1"/>
              <a:t>configuaration</a:t>
            </a:r>
            <a:r>
              <a:rPr lang="en-ZA" dirty="0"/>
              <a:t> of the agreement will look like.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5EDA8-16D8-4A73-A548-738ECBA49D2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806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dirty="0"/>
              <a:t>Worst case, SA will end up negotiating 17 different bilateral agreements with various countries and customs unions in Africa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5EDA8-16D8-4A73-A548-738ECBA49D28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93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Members must phase out 90% of tariff lines over the next five to 10 years. Another 7% considered sensitive will get more time, while 3% will be allowed to be placed on an </a:t>
            </a:r>
            <a:r>
              <a:rPr lang="en-US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exclusion list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Even with an exclusion list of 1% of its tariff lines, this country could continue to charge tariffs on around 40% of all goods exported by other </a:t>
            </a:r>
            <a:r>
              <a:rPr lang="en-US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AfCFTA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member countries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5EDA8-16D8-4A73-A548-738ECBA49D28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349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err="1"/>
              <a:t>RoO</a:t>
            </a:r>
            <a:r>
              <a:rPr lang="en-ZA" dirty="0"/>
              <a:t>  in the </a:t>
            </a:r>
            <a:r>
              <a:rPr lang="en-ZA" dirty="0" err="1"/>
              <a:t>AfFCTA</a:t>
            </a:r>
            <a:r>
              <a:rPr lang="en-ZA" dirty="0"/>
              <a:t> are product specific and relative restrictive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5EDA8-16D8-4A73-A548-738ECBA49D28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154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Whereas tariff lib is a good start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5EDA8-16D8-4A73-A548-738ECBA49D28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14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Thanks again for the opportunity to share these thoughts and I look forward to learning more from the presentations and the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5EDA8-16D8-4A73-A548-738ECBA49D28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890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5EDA8-16D8-4A73-A548-738ECBA49D2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388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5EDA8-16D8-4A73-A548-738ECBA49D2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More than 50% of finished and intermediate exports go to Africa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5EDA8-16D8-4A73-A548-738ECBA49D2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724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Just six countries, make up close to 70% of total exports to Africa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5EDA8-16D8-4A73-A548-738ECBA49D2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8273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So for SA, the </a:t>
            </a:r>
            <a:r>
              <a:rPr lang="en-ZA" dirty="0" err="1"/>
              <a:t>AfCFTA</a:t>
            </a:r>
            <a:r>
              <a:rPr lang="en-ZA" dirty="0"/>
              <a:t> potentially opens up a much larger market for SA exports.  But what does the </a:t>
            </a:r>
            <a:r>
              <a:rPr lang="en-ZA" dirty="0" err="1"/>
              <a:t>AfCFTA</a:t>
            </a:r>
            <a:r>
              <a:rPr lang="en-ZA" dirty="0"/>
              <a:t> offer for the rest of the continent.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5EDA8-16D8-4A73-A548-738ECBA49D2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153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5EDA8-16D8-4A73-A548-738ECBA49D2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490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5EDA8-16D8-4A73-A548-738ECBA49D2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862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dirty="0"/>
              <a:t>There have been multiple efforts to raise intra-regional trade through preferential arrangements: free trade areas, customs unions and various other initiatives.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dirty="0"/>
              <a:t>Makes trade across the continent complicated and costly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5EDA8-16D8-4A73-A548-738ECBA49D2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81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38727" cy="506391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909391" y="5647685"/>
            <a:ext cx="7956499" cy="871537"/>
          </a:xfrm>
        </p:spPr>
        <p:txBody>
          <a:bodyPr tIns="36000" rIns="36000" bIns="36000" anchor="ctr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ZA" dirty="0"/>
              <a:t>Date and place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09391" y="2578100"/>
            <a:ext cx="7956499" cy="1919758"/>
          </a:xfrm>
          <a:noFill/>
        </p:spPr>
        <p:txBody>
          <a:bodyPr tIns="36000" rIns="36000" bIns="36000" anchor="t" anchorCtr="0">
            <a:normAutofit/>
          </a:bodyPr>
          <a:lstStyle>
            <a:lvl1pPr marL="0" algn="l">
              <a:defRPr sz="4800" b="1" spc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ZA" dirty="0"/>
              <a:t>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9391" y="4638979"/>
            <a:ext cx="7956499" cy="854334"/>
          </a:xfrm>
        </p:spPr>
        <p:txBody>
          <a:bodyPr tIns="36000" rIns="36000" bIns="36000" anchor="ctr" anchorCtr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50800"/>
            <a:ext cx="37893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6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24444" y="1997832"/>
            <a:ext cx="7169615" cy="749812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SzPct val="120000"/>
              <a:buNone/>
              <a:defRPr sz="44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 marL="436563" indent="-138113">
              <a:defRPr sz="1600"/>
            </a:lvl3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511192" y="4086846"/>
            <a:ext cx="7169615" cy="626701"/>
          </a:xfrm>
        </p:spPr>
        <p:txBody>
          <a:bodyPr anchor="ctr" anchorCtr="0">
            <a:spAutoFit/>
          </a:bodyPr>
          <a:lstStyle>
            <a:lvl1pPr algn="ctr">
              <a:defRPr sz="3600" i="1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section subtitle</a:t>
            </a:r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" y="6105916"/>
            <a:ext cx="151572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19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31304" y="382588"/>
            <a:ext cx="11516139" cy="78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>
              <a:defRPr/>
            </a:lvl1pPr>
          </a:lstStyle>
          <a:p>
            <a:pPr lvl="0"/>
            <a:r>
              <a:rPr lang="en-US" altLang="en-US" dirty="0"/>
              <a:t>Click to edit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331303" y="1281600"/>
            <a:ext cx="11516139" cy="49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069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31303" y="1281599"/>
            <a:ext cx="11516139" cy="49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0" indent="-360000">
              <a:buSzPct val="100000"/>
              <a:buFont typeface="+mj-lt"/>
              <a:buAutoNum type="arabicPeriod"/>
              <a:defRPr/>
            </a:lvl1pPr>
            <a:lvl2pPr marL="720000" indent="-360000">
              <a:buSzPct val="100000"/>
              <a:buFont typeface="+mj-lt"/>
              <a:buAutoNum type="alphaLcParenR"/>
              <a:defRPr/>
            </a:lvl2pPr>
            <a:lvl3pPr marL="1080000" indent="-360000">
              <a:buSzPct val="100000"/>
              <a:buFont typeface="+mj-lt"/>
              <a:buAutoNum type="romanLcPeriod"/>
              <a:defRPr/>
            </a:lvl3pPr>
          </a:lstStyle>
          <a:p>
            <a:pPr lvl="0"/>
            <a:r>
              <a:rPr lang="en-US" dirty="0"/>
              <a:t>One</a:t>
            </a:r>
          </a:p>
          <a:p>
            <a:pPr lvl="1"/>
            <a:r>
              <a:rPr lang="en-US" dirty="0"/>
              <a:t>A</a:t>
            </a:r>
          </a:p>
          <a:p>
            <a:pPr lvl="2"/>
            <a:r>
              <a:rPr lang="en-US" dirty="0" err="1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6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331304" y="382588"/>
            <a:ext cx="11516139" cy="78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 bwMode="auto">
          <a:xfrm>
            <a:off x="331303" y="1281600"/>
            <a:ext cx="5443855" cy="49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3"/>
          </p:nvPr>
        </p:nvSpPr>
        <p:spPr bwMode="auto">
          <a:xfrm>
            <a:off x="6400800" y="1281600"/>
            <a:ext cx="5446642" cy="49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584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76463" y="449177"/>
            <a:ext cx="2782637" cy="5724000"/>
          </a:xfrm>
          <a:solidFill>
            <a:schemeClr val="accent6">
              <a:lumMod val="75000"/>
            </a:schemeClr>
          </a:solidFill>
        </p:spPr>
        <p:txBody>
          <a:bodyPr anchor="t">
            <a:normAutofit/>
          </a:bodyPr>
          <a:lstStyle>
            <a:lvl1pPr marL="180000" indent="0">
              <a:buClr>
                <a:schemeClr val="accent4"/>
              </a:buClr>
              <a:buSzPct val="100000"/>
              <a:buNone/>
              <a:defRPr sz="3200" b="0" i="1">
                <a:solidFill>
                  <a:schemeClr val="bg1"/>
                </a:solidFill>
                <a:latin typeface="+mn-lt"/>
              </a:defRPr>
            </a:lvl1pPr>
            <a:lvl2pPr marL="273050" indent="0">
              <a:buClr>
                <a:schemeClr val="accent4"/>
              </a:buClr>
              <a:buNone/>
              <a:defRPr sz="3200">
                <a:solidFill>
                  <a:srgbClr val="5F5F5F"/>
                </a:solidFill>
                <a:latin typeface="+mn-lt"/>
              </a:defRPr>
            </a:lvl2pPr>
            <a:lvl3pPr marL="531813" indent="0">
              <a:buClr>
                <a:schemeClr val="accent4"/>
              </a:buClr>
              <a:buFont typeface="Courier New" panose="02070309020205020404" pitchFamily="49" charset="0"/>
              <a:buNone/>
              <a:defRPr sz="2400">
                <a:solidFill>
                  <a:srgbClr val="5F5F5F"/>
                </a:solidFill>
                <a:latin typeface="+mn-lt"/>
              </a:defRPr>
            </a:lvl3pPr>
          </a:lstStyle>
          <a:p>
            <a:pPr lvl="0"/>
            <a:r>
              <a:rPr lang="en-US" dirty="0"/>
              <a:t>Type in sidebar message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2959100" y="449178"/>
            <a:ext cx="9040394" cy="57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5825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 page"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280778" y="3546475"/>
            <a:ext cx="4229972" cy="1443357"/>
            <a:chOff x="331578" y="4318000"/>
            <a:chExt cx="4229972" cy="1443357"/>
          </a:xfrm>
        </p:grpSpPr>
        <p:sp>
          <p:nvSpPr>
            <p:cNvPr id="4" name="Rectangle 3"/>
            <p:cNvSpPr/>
            <p:nvPr userDrawn="1"/>
          </p:nvSpPr>
          <p:spPr>
            <a:xfrm>
              <a:off x="347789" y="4318000"/>
              <a:ext cx="2868486" cy="8359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l" defTabSz="540000" eaLnBrk="1" hangingPunct="1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fr-FR" altLang="en-US" sz="1000" b="0" dirty="0">
                  <a:latin typeface="Arial" panose="020B0604020202020204" pitchFamily="34" charset="0"/>
                  <a:cs typeface="Arial" panose="020B0604020202020204" pitchFamily="34" charset="0"/>
                </a:rPr>
                <a:t>[ t</a:t>
              </a:r>
              <a:r>
                <a:rPr lang="fr-FR" altLang="en-US" sz="1000" b="0" baseline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altLang="en-US" sz="1000" b="0" dirty="0">
                  <a:latin typeface="Arial" panose="020B0604020202020204" pitchFamily="34" charset="0"/>
                  <a:cs typeface="Arial" panose="020B0604020202020204" pitchFamily="34" charset="0"/>
                </a:rPr>
                <a:t>]	+27 (0)12 362 0024</a:t>
              </a:r>
              <a:br>
                <a:rPr lang="fr-FR" altLang="en-US" sz="1000" b="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altLang="en-US" sz="1000" b="0" dirty="0">
                  <a:latin typeface="Arial" panose="020B0604020202020204" pitchFamily="34" charset="0"/>
                  <a:cs typeface="Arial" panose="020B0604020202020204" pitchFamily="34" charset="0"/>
                </a:rPr>
                <a:t>[ f ] 	+27 (0)12 362 0210</a:t>
              </a:r>
              <a:br>
                <a:rPr lang="en-US" altLang="en-US" sz="1000" b="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1000" b="0" dirty="0">
                  <a:latin typeface="Arial" panose="020B0604020202020204" pitchFamily="34" charset="0"/>
                  <a:cs typeface="Arial" panose="020B0604020202020204" pitchFamily="34" charset="0"/>
                </a:rPr>
                <a:t>[ @ ]</a:t>
              </a:r>
              <a:r>
                <a:rPr lang="fr-FR" altLang="en-US" sz="1000" b="0" dirty="0">
                  <a:latin typeface="Arial" panose="020B0604020202020204" pitchFamily="34" charset="0"/>
                  <a:cs typeface="Arial" panose="020B0604020202020204" pitchFamily="34" charset="0"/>
                </a:rPr>
                <a:t> 	contact@dnaeconomics.com</a:t>
              </a:r>
              <a:br>
                <a:rPr lang="en-US" altLang="en-US" sz="1000" b="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en-US" sz="1000" b="0" dirty="0">
                  <a:latin typeface="Arial" panose="020B0604020202020204" pitchFamily="34" charset="0"/>
                  <a:cs typeface="Arial" panose="020B0604020202020204" pitchFamily="34" charset="0"/>
                </a:rPr>
                <a:t>[ </a:t>
              </a:r>
              <a:r>
                <a:rPr lang="en-US" altLang="en-US" sz="1000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url</a:t>
              </a:r>
              <a:r>
                <a:rPr lang="en-US" altLang="en-US" sz="1000" b="0" dirty="0">
                  <a:latin typeface="Arial" panose="020B0604020202020204" pitchFamily="34" charset="0"/>
                  <a:cs typeface="Arial" panose="020B0604020202020204" pitchFamily="34" charset="0"/>
                </a:rPr>
                <a:t> ]	</a:t>
              </a:r>
              <a:r>
                <a:rPr lang="fr-FR" altLang="en-US" sz="1000" b="0" u="sng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www.dnaeconomics.com</a:t>
              </a:r>
              <a:endParaRPr lang="en-ZA" sz="1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369678" y="5460657"/>
              <a:ext cx="4191872" cy="300700"/>
              <a:chOff x="369678" y="5513997"/>
              <a:chExt cx="4191872" cy="300700"/>
            </a:xfrm>
          </p:grpSpPr>
          <p:pic>
            <p:nvPicPr>
              <p:cNvPr id="10" name="Picture 9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678" y="5526697"/>
                <a:ext cx="288000" cy="288000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 userDrawn="1"/>
            </p:nvSpPr>
            <p:spPr>
              <a:xfrm>
                <a:off x="886278" y="5513997"/>
                <a:ext cx="3675272" cy="2527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l" defTabSz="540000" eaLnBrk="1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ZA" sz="1000" b="0" u="sng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linkedin.com/company/dna-economics.com</a:t>
                </a: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331578" y="5196377"/>
              <a:ext cx="4229972" cy="288000"/>
              <a:chOff x="331578" y="5196377"/>
              <a:chExt cx="4229972" cy="288000"/>
            </a:xfrm>
          </p:grpSpPr>
          <p:pic>
            <p:nvPicPr>
              <p:cNvPr id="9" name="Picture 8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578" y="5196377"/>
                <a:ext cx="288000" cy="288000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 userDrawn="1"/>
            </p:nvSpPr>
            <p:spPr>
              <a:xfrm>
                <a:off x="886278" y="5204749"/>
                <a:ext cx="3675272" cy="2527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l" defTabSz="540000" eaLnBrk="1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ZA" sz="1000" b="0" u="none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@</a:t>
                </a:r>
                <a:r>
                  <a:rPr lang="en-ZA" sz="1000" b="0" u="none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DNAEcon</a:t>
                </a:r>
                <a:endParaRPr lang="en-ZA" sz="1000" b="0" u="none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7" name="Rectangle 16"/>
          <p:cNvSpPr/>
          <p:nvPr userDrawn="1"/>
        </p:nvSpPr>
        <p:spPr>
          <a:xfrm>
            <a:off x="287464" y="5022904"/>
            <a:ext cx="2157286" cy="1130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l" defTabSz="5400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ZA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ZA" altLang="en-US" sz="10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ZA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Floor, South Office Tower</a:t>
            </a:r>
          </a:p>
          <a:p>
            <a:pPr algn="l" defTabSz="5400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ZA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Hatfield Plaza</a:t>
            </a:r>
          </a:p>
          <a:p>
            <a:pPr algn="l" defTabSz="5400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ZA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1122 Burnett Street</a:t>
            </a:r>
          </a:p>
          <a:p>
            <a:pPr algn="l" defTabSz="5400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ZA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Hatfield</a:t>
            </a:r>
          </a:p>
          <a:p>
            <a:pPr algn="l" defTabSz="5400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ZA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Pretoria</a:t>
            </a:r>
          </a:p>
          <a:p>
            <a:pPr algn="l" defTabSz="5400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ZA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0083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290639" y="6163997"/>
            <a:ext cx="2157286" cy="4654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l" defTabSz="5400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PO Box 95838</a:t>
            </a:r>
          </a:p>
          <a:p>
            <a:pPr algn="l" defTabSz="5400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Waterkloof</a:t>
            </a:r>
          </a:p>
          <a:p>
            <a:pPr algn="l" defTabSz="5400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0145 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6108700" y="6147514"/>
            <a:ext cx="5791200" cy="509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r" defTabSz="5400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ZA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DNA Economics (Pty) Ltd | Founded in 2004 | Company Registration: 2001/023453/07</a:t>
            </a:r>
          </a:p>
          <a:p>
            <a:pPr algn="r" defTabSz="5400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ZA" alt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54000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ZA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Directors: Brent</a:t>
            </a:r>
            <a:r>
              <a:rPr lang="en-ZA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Cloete | </a:t>
            </a:r>
            <a:r>
              <a:rPr lang="en-ZA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Elias Masilela | Yash Ramkolowan | Matthew Stern</a:t>
            </a:r>
          </a:p>
        </p:txBody>
      </p:sp>
    </p:spTree>
    <p:extLst>
      <p:ext uri="{BB962C8B-B14F-4D97-AF65-F5344CB8AC3E}">
        <p14:creationId xmlns:p14="http://schemas.microsoft.com/office/powerpoint/2010/main" val="405686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31304" y="382588"/>
            <a:ext cx="11516139" cy="78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1303" y="1282700"/>
            <a:ext cx="11516139" cy="49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8" name="TextBox 10"/>
          <p:cNvSpPr txBox="1">
            <a:spLocks noChangeArrowheads="1"/>
          </p:cNvSpPr>
          <p:nvPr/>
        </p:nvSpPr>
        <p:spPr bwMode="auto">
          <a:xfrm>
            <a:off x="11415642" y="117354"/>
            <a:ext cx="4318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7DEED4A-851F-40FD-AFDD-19803F8BA04D}" type="slidenum">
              <a:rPr lang="en-US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" y="6105916"/>
            <a:ext cx="1515722" cy="7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1" r:id="rId3"/>
    <p:sldLayoutId id="2147483721" r:id="rId4"/>
    <p:sldLayoutId id="2147483712" r:id="rId5"/>
    <p:sldLayoutId id="2147483719" r:id="rId6"/>
    <p:sldLayoutId id="2147483720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rgbClr val="8FA254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rgbClr val="8FA254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rgbClr val="8FA254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rgbClr val="8FA254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>
          <a:solidFill>
            <a:srgbClr val="8FA254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>
          <a:solidFill>
            <a:srgbClr val="8FA254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>
          <a:solidFill>
            <a:srgbClr val="8FA254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>
          <a:solidFill>
            <a:srgbClr val="8FA254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0" indent="-288000" algn="l" rtl="0" eaLnBrk="1" fontAlgn="base" hangingPunct="1">
        <a:spcBef>
          <a:spcPts val="600"/>
        </a:spcBef>
        <a:spcAft>
          <a:spcPts val="600"/>
        </a:spcAft>
        <a:buClr>
          <a:srgbClr val="FFC000"/>
        </a:buClr>
        <a:buSzPct val="120000"/>
        <a:buFont typeface="Arial" panose="020B0604020202020204" pitchFamily="34" charset="0"/>
        <a:buChar char="•"/>
        <a:defRPr sz="2800" kern="1200">
          <a:solidFill>
            <a:srgbClr val="5F5F5F"/>
          </a:solidFill>
          <a:latin typeface="Arial" pitchFamily="34" charset="0"/>
          <a:ea typeface="+mn-ea"/>
          <a:cs typeface="Arial" pitchFamily="34" charset="0"/>
        </a:defRPr>
      </a:lvl1pPr>
      <a:lvl2pPr marL="576000" indent="-288000" algn="l" rtl="0" eaLnBrk="1" fontAlgn="base" hangingPunct="1">
        <a:spcBef>
          <a:spcPts val="600"/>
        </a:spcBef>
        <a:spcAft>
          <a:spcPts val="600"/>
        </a:spcAft>
        <a:buClr>
          <a:schemeClr val="tx2"/>
        </a:buClr>
        <a:buSzPct val="80000"/>
        <a:buFont typeface="Arial" panose="020B0604020202020204" pitchFamily="34" charset="0"/>
        <a:buChar char="–"/>
        <a:defRPr sz="2400" kern="1200">
          <a:solidFill>
            <a:srgbClr val="5F5F5F"/>
          </a:solidFill>
          <a:latin typeface="Arial" pitchFamily="34" charset="0"/>
          <a:ea typeface="+mn-ea"/>
          <a:cs typeface="Arial" pitchFamily="34" charset="0"/>
        </a:defRPr>
      </a:lvl2pPr>
      <a:lvl3pPr marL="864000" indent="-288000" algn="l" rtl="0" eaLnBrk="1" fontAlgn="base" hangingPunct="1">
        <a:spcBef>
          <a:spcPts val="600"/>
        </a:spcBef>
        <a:spcAft>
          <a:spcPts val="600"/>
        </a:spcAft>
        <a:buClr>
          <a:schemeClr val="accent2"/>
        </a:buClr>
        <a:buSzPct val="80000"/>
        <a:buFont typeface="Courier New" panose="02070309020205020404" pitchFamily="49" charset="0"/>
        <a:buChar char="o"/>
        <a:defRPr sz="2000" kern="1200">
          <a:solidFill>
            <a:srgbClr val="5F5F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ZA" dirty="0"/>
              <a:t>11 March 2021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</a:t>
            </a:r>
            <a:r>
              <a:rPr lang="en-US" sz="3600" dirty="0" err="1"/>
              <a:t>AfCTA</a:t>
            </a:r>
            <a:r>
              <a:rPr lang="en-US" sz="3600" dirty="0"/>
              <a:t> – Opportunities and Realities</a:t>
            </a:r>
            <a:endParaRPr lang="en-Z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/>
              <a:t>Matthew Stern</a:t>
            </a:r>
          </a:p>
        </p:txBody>
      </p:sp>
    </p:spTree>
    <p:extLst>
      <p:ext uri="{BB962C8B-B14F-4D97-AF65-F5344CB8AC3E}">
        <p14:creationId xmlns:p14="http://schemas.microsoft.com/office/powerpoint/2010/main" val="3873792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D1D9F9B-A26B-4DFE-BA0C-6C8766D20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565" y="649967"/>
            <a:ext cx="8797159" cy="618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05D830A-52BC-4BB0-8114-9A91EA839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68858" y="211716"/>
            <a:ext cx="11516139" cy="43825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0000"/>
            </a:pPr>
            <a:r>
              <a:rPr lang="en-ZA" sz="3200" i="0" dirty="0">
                <a:solidFill>
                  <a:schemeClr val="accent6"/>
                </a:solidFill>
                <a:ea typeface="+mn-ea"/>
              </a:rPr>
              <a:t>The great African spaghetti bowl</a:t>
            </a:r>
          </a:p>
        </p:txBody>
      </p:sp>
    </p:spTree>
    <p:extLst>
      <p:ext uri="{BB962C8B-B14F-4D97-AF65-F5344CB8AC3E}">
        <p14:creationId xmlns:p14="http://schemas.microsoft.com/office/powerpoint/2010/main" val="2573222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05D830A-52BC-4BB0-8114-9A91EA839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45641" y="191606"/>
            <a:ext cx="11516139" cy="43825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0000"/>
            </a:pPr>
            <a:r>
              <a:rPr lang="en-ZA" sz="3200" i="0" dirty="0">
                <a:solidFill>
                  <a:schemeClr val="accent6"/>
                </a:solidFill>
                <a:ea typeface="+mn-ea"/>
              </a:rPr>
              <a:t>The great African egg basket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D2DE2EB-E0AF-4DA4-AF35-B6772BD0712F}"/>
              </a:ext>
            </a:extLst>
          </p:cNvPr>
          <p:cNvSpPr/>
          <p:nvPr/>
        </p:nvSpPr>
        <p:spPr>
          <a:xfrm>
            <a:off x="1371600" y="749815"/>
            <a:ext cx="10473559" cy="58174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3B4EC4C-304C-4C7D-B264-B4985EB3C44D}"/>
              </a:ext>
            </a:extLst>
          </p:cNvPr>
          <p:cNvSpPr/>
          <p:nvPr/>
        </p:nvSpPr>
        <p:spPr>
          <a:xfrm>
            <a:off x="1975671" y="2389490"/>
            <a:ext cx="3615559" cy="23648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4151F5-BA2D-45B3-8A40-F6FB63A4C22B}"/>
              </a:ext>
            </a:extLst>
          </p:cNvPr>
          <p:cNvSpPr txBox="1"/>
          <p:nvPr/>
        </p:nvSpPr>
        <p:spPr>
          <a:xfrm>
            <a:off x="2390283" y="2154900"/>
            <a:ext cx="99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ECOWAS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B7E5C2-E574-4E64-A745-FDF61E674233}"/>
              </a:ext>
            </a:extLst>
          </p:cNvPr>
          <p:cNvSpPr/>
          <p:nvPr/>
        </p:nvSpPr>
        <p:spPr>
          <a:xfrm>
            <a:off x="6001407" y="3189889"/>
            <a:ext cx="2448910" cy="30690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851E6A-8D7F-4A5B-B21D-FC0541D11549}"/>
              </a:ext>
            </a:extLst>
          </p:cNvPr>
          <p:cNvSpPr txBox="1"/>
          <p:nvPr/>
        </p:nvSpPr>
        <p:spPr>
          <a:xfrm>
            <a:off x="5481205" y="5306017"/>
            <a:ext cx="687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SADC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E623A3-8182-476C-A561-6D5B95FF74BE}"/>
              </a:ext>
            </a:extLst>
          </p:cNvPr>
          <p:cNvSpPr/>
          <p:nvPr/>
        </p:nvSpPr>
        <p:spPr>
          <a:xfrm>
            <a:off x="6466128" y="4996340"/>
            <a:ext cx="3219324" cy="10354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6F5862-682F-4AF2-95D6-D4AAD9927DBE}"/>
              </a:ext>
            </a:extLst>
          </p:cNvPr>
          <p:cNvSpPr txBox="1"/>
          <p:nvPr/>
        </p:nvSpPr>
        <p:spPr>
          <a:xfrm>
            <a:off x="9661322" y="5389500"/>
            <a:ext cx="549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EAC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A59F1B-1D8A-4E0E-842F-E5DDE01EBE40}"/>
              </a:ext>
            </a:extLst>
          </p:cNvPr>
          <p:cNvSpPr/>
          <p:nvPr/>
        </p:nvSpPr>
        <p:spPr>
          <a:xfrm>
            <a:off x="6821760" y="1018408"/>
            <a:ext cx="2521803" cy="46552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0F331E-823E-48B1-B30F-5E53E9C0C0C2}"/>
              </a:ext>
            </a:extLst>
          </p:cNvPr>
          <p:cNvSpPr txBox="1"/>
          <p:nvPr/>
        </p:nvSpPr>
        <p:spPr>
          <a:xfrm>
            <a:off x="9576474" y="2752662"/>
            <a:ext cx="100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COMESA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399BCDD-DDE9-4234-B1B0-5A4285336971}"/>
              </a:ext>
            </a:extLst>
          </p:cNvPr>
          <p:cNvSpPr/>
          <p:nvPr/>
        </p:nvSpPr>
        <p:spPr>
          <a:xfrm>
            <a:off x="8870498" y="3685663"/>
            <a:ext cx="1881352" cy="11140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047460-FC4D-4626-8F72-878C0CA1E63F}"/>
              </a:ext>
            </a:extLst>
          </p:cNvPr>
          <p:cNvSpPr txBox="1"/>
          <p:nvPr/>
        </p:nvSpPr>
        <p:spPr>
          <a:xfrm>
            <a:off x="9916760" y="4711961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AMU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4ECE70-2210-496F-9D97-ED526919B405}"/>
              </a:ext>
            </a:extLst>
          </p:cNvPr>
          <p:cNvSpPr/>
          <p:nvPr/>
        </p:nvSpPr>
        <p:spPr>
          <a:xfrm>
            <a:off x="5461902" y="1137049"/>
            <a:ext cx="2673105" cy="25533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31F36A-1CF0-4D82-A9EB-9A97D0942434}"/>
              </a:ext>
            </a:extLst>
          </p:cNvPr>
          <p:cNvSpPr txBox="1"/>
          <p:nvPr/>
        </p:nvSpPr>
        <p:spPr>
          <a:xfrm>
            <a:off x="5116348" y="1169797"/>
            <a:ext cx="77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ECCAS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58C654F-DC16-4A30-9837-727BCC7D783F}"/>
              </a:ext>
            </a:extLst>
          </p:cNvPr>
          <p:cNvSpPr/>
          <p:nvPr/>
        </p:nvSpPr>
        <p:spPr>
          <a:xfrm rot="1532358">
            <a:off x="8016004" y="1264196"/>
            <a:ext cx="1124930" cy="44307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38A986-FBE9-4C9D-A2ED-7B7C73FC41B2}"/>
              </a:ext>
            </a:extLst>
          </p:cNvPr>
          <p:cNvSpPr txBox="1"/>
          <p:nvPr/>
        </p:nvSpPr>
        <p:spPr>
          <a:xfrm>
            <a:off x="9603934" y="1759537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IGAD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718A1BC-CFB9-4925-8902-63801479538E}"/>
              </a:ext>
            </a:extLst>
          </p:cNvPr>
          <p:cNvSpPr/>
          <p:nvPr/>
        </p:nvSpPr>
        <p:spPr>
          <a:xfrm>
            <a:off x="4361793" y="2752662"/>
            <a:ext cx="5449381" cy="20470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9120DF-3965-4AC2-8993-0FC8B89BF317}"/>
              </a:ext>
            </a:extLst>
          </p:cNvPr>
          <p:cNvSpPr txBox="1"/>
          <p:nvPr/>
        </p:nvSpPr>
        <p:spPr>
          <a:xfrm>
            <a:off x="4908098" y="4615094"/>
            <a:ext cx="949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CENSAD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78585E-1E99-4FD5-B265-A45FD06A72DF}"/>
              </a:ext>
            </a:extLst>
          </p:cNvPr>
          <p:cNvSpPr txBox="1"/>
          <p:nvPr/>
        </p:nvSpPr>
        <p:spPr>
          <a:xfrm>
            <a:off x="2146144" y="1199837"/>
            <a:ext cx="891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/>
              <a:t>AFCFTA</a:t>
            </a:r>
          </a:p>
        </p:txBody>
      </p:sp>
    </p:spTree>
    <p:extLst>
      <p:ext uri="{BB962C8B-B14F-4D97-AF65-F5344CB8AC3E}">
        <p14:creationId xmlns:p14="http://schemas.microsoft.com/office/powerpoint/2010/main" val="4221859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05D830A-52BC-4BB0-8114-9A91EA839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68858" y="211716"/>
            <a:ext cx="11516139" cy="43825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0000"/>
            </a:pPr>
            <a:r>
              <a:rPr lang="en-ZA" sz="3200" i="0" dirty="0">
                <a:solidFill>
                  <a:schemeClr val="accent6"/>
                </a:solidFill>
                <a:ea typeface="+mn-ea"/>
              </a:rPr>
              <a:t>The great African customs union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D2DE2EB-E0AF-4DA4-AF35-B6772BD0712F}"/>
              </a:ext>
            </a:extLst>
          </p:cNvPr>
          <p:cNvSpPr/>
          <p:nvPr/>
        </p:nvSpPr>
        <p:spPr>
          <a:xfrm>
            <a:off x="1371600" y="749815"/>
            <a:ext cx="10473559" cy="58174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2" name="Graphic 21" descr="Group of people with solid fill">
            <a:extLst>
              <a:ext uri="{FF2B5EF4-FFF2-40B4-BE49-F238E27FC236}">
                <a16:creationId xmlns:a16="http://schemas.microsoft.com/office/drawing/2014/main" id="{61C42460-C401-4857-9515-830CF5A21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7559" y="3211864"/>
            <a:ext cx="914400" cy="914400"/>
          </a:xfrm>
          <a:prstGeom prst="rect">
            <a:avLst/>
          </a:prstGeom>
        </p:spPr>
      </p:pic>
      <p:pic>
        <p:nvPicPr>
          <p:cNvPr id="26" name="Graphic 25" descr="Money with solid fill">
            <a:extLst>
              <a:ext uri="{FF2B5EF4-FFF2-40B4-BE49-F238E27FC236}">
                <a16:creationId xmlns:a16="http://schemas.microsoft.com/office/drawing/2014/main" id="{89D1CB83-4D4B-4A25-9FCE-F5DB5B217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77559" y="4836434"/>
            <a:ext cx="914400" cy="914400"/>
          </a:xfrm>
          <a:prstGeom prst="rect">
            <a:avLst/>
          </a:prstGeom>
        </p:spPr>
      </p:pic>
      <p:pic>
        <p:nvPicPr>
          <p:cNvPr id="28" name="Graphic 27" descr="Africa with solid fill">
            <a:extLst>
              <a:ext uri="{FF2B5EF4-FFF2-40B4-BE49-F238E27FC236}">
                <a16:creationId xmlns:a16="http://schemas.microsoft.com/office/drawing/2014/main" id="{EE1B53C0-D4C0-4CEF-AEBC-9A9964AAB0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77559" y="1694143"/>
            <a:ext cx="914400" cy="9144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A87B79A-9946-4E31-9758-F58BE3908088}"/>
              </a:ext>
            </a:extLst>
          </p:cNvPr>
          <p:cNvSpPr txBox="1"/>
          <p:nvPr/>
        </p:nvSpPr>
        <p:spPr>
          <a:xfrm>
            <a:off x="5592359" y="4970468"/>
            <a:ext cx="4209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ZA" dirty="0"/>
              <a:t>US$2.6 trillion in GDP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C71D4A-5DCC-4736-8D1D-DAAD0BDF3E21}"/>
              </a:ext>
            </a:extLst>
          </p:cNvPr>
          <p:cNvSpPr txBox="1"/>
          <p:nvPr/>
        </p:nvSpPr>
        <p:spPr>
          <a:xfrm>
            <a:off x="5592359" y="3236029"/>
            <a:ext cx="3421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ZA" dirty="0"/>
              <a:t>1.3 billion people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7FF0B3-3501-41F3-AC62-1DBB071B91B3}"/>
              </a:ext>
            </a:extLst>
          </p:cNvPr>
          <p:cNvSpPr txBox="1"/>
          <p:nvPr/>
        </p:nvSpPr>
        <p:spPr>
          <a:xfrm>
            <a:off x="5592359" y="1790663"/>
            <a:ext cx="2502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600" dirty="0">
                <a:solidFill>
                  <a:schemeClr val="accent6">
                    <a:lumMod val="75000"/>
                  </a:schemeClr>
                </a:solidFill>
              </a:rPr>
              <a:t>55 countries</a:t>
            </a:r>
          </a:p>
        </p:txBody>
      </p:sp>
    </p:spTree>
    <p:extLst>
      <p:ext uri="{BB962C8B-B14F-4D97-AF65-F5344CB8AC3E}">
        <p14:creationId xmlns:p14="http://schemas.microsoft.com/office/powerpoint/2010/main" val="1469558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2140C-67CA-4F35-864F-43BF9D74E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The size of the gains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198BC-5694-4AFA-8EFC-3D0782036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ZA" dirty="0"/>
              <a:t>Intra-African trade could increase by between 33% and 52% (as much as US$35 bn)</a:t>
            </a:r>
          </a:p>
          <a:p>
            <a:pPr lvl="1"/>
            <a:r>
              <a:rPr lang="en-ZA" dirty="0"/>
              <a:t>From 10% to 15% of total trade by 2022</a:t>
            </a:r>
          </a:p>
          <a:p>
            <a:pPr lvl="1"/>
            <a:r>
              <a:rPr lang="en-ZA" dirty="0"/>
              <a:t>Rising further to 22% of total trade if accompanied by trade facilitation reforms</a:t>
            </a:r>
          </a:p>
          <a:p>
            <a:r>
              <a:rPr lang="en-GB" dirty="0"/>
              <a:t>Intra-African trade in services could rise by 31.9 per cent </a:t>
            </a:r>
            <a:endParaRPr lang="en-ZA" dirty="0"/>
          </a:p>
          <a:p>
            <a:r>
              <a:rPr lang="en-ZA" dirty="0"/>
              <a:t>African GDP could increase by between 0.2% and 1%</a:t>
            </a:r>
          </a:p>
          <a:p>
            <a:r>
              <a:rPr lang="en-ZA" dirty="0"/>
              <a:t>Total employment could increase by as much as 1.2%</a:t>
            </a:r>
          </a:p>
          <a:p>
            <a:r>
              <a:rPr lang="en-GB" dirty="0"/>
              <a:t>The distribution of these benefits differs by country</a:t>
            </a:r>
          </a:p>
          <a:p>
            <a:pPr lvl="1"/>
            <a:r>
              <a:rPr lang="en-GB" dirty="0"/>
              <a:t>One study suggests that smaller and more protected countries will gain most </a:t>
            </a:r>
          </a:p>
          <a:p>
            <a:pPr lvl="1"/>
            <a:r>
              <a:rPr lang="en-GB" dirty="0"/>
              <a:t>Others show that larger economies such as South Africa, Angola, Nigeria, and Kenya are likely to capture greater benefits</a:t>
            </a:r>
          </a:p>
          <a:p>
            <a:r>
              <a:rPr lang="en-GB" dirty="0"/>
              <a:t>If specific products are exempted from the agreement, the total gains would be much less</a:t>
            </a:r>
          </a:p>
          <a:p>
            <a:r>
              <a:rPr lang="en-GB" dirty="0"/>
              <a:t>Revenue losses are likely to be modest and can be managed through exclusions</a:t>
            </a:r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59918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1D417-4E05-40F7-AB13-06F4A90E3E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24444" y="1997832"/>
            <a:ext cx="7169615" cy="749812"/>
          </a:xfrm>
        </p:spPr>
        <p:txBody>
          <a:bodyPr/>
          <a:lstStyle/>
          <a:p>
            <a:r>
              <a:rPr lang="en-ZA" dirty="0"/>
              <a:t>Some practical realities</a:t>
            </a:r>
          </a:p>
        </p:txBody>
      </p:sp>
    </p:spTree>
    <p:extLst>
      <p:ext uri="{BB962C8B-B14F-4D97-AF65-F5344CB8AC3E}">
        <p14:creationId xmlns:p14="http://schemas.microsoft.com/office/powerpoint/2010/main" val="1247840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2140C-67CA-4F35-864F-43BF9D74E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Implementation modalities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198BC-5694-4AFA-8EFC-3D0782036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ZA" dirty="0"/>
              <a:t>Ratification and implementation</a:t>
            </a:r>
          </a:p>
          <a:p>
            <a:pPr marL="1033200" lvl="1" indent="-457200"/>
            <a:r>
              <a:rPr lang="en-ZA" dirty="0"/>
              <a:t>As of 29 January 2021 (SARS):</a:t>
            </a:r>
          </a:p>
          <a:p>
            <a:pPr marL="1321200" lvl="2" indent="-457200"/>
            <a:r>
              <a:rPr lang="en-ZA" dirty="0"/>
              <a:t>34 countries had ratified the agreement</a:t>
            </a:r>
          </a:p>
          <a:p>
            <a:pPr marL="1321200" lvl="2" indent="-457200"/>
            <a:r>
              <a:rPr lang="en-ZA" dirty="0"/>
              <a:t>41 tariff offers submitted; but in most cases not yet legislated </a:t>
            </a:r>
          </a:p>
          <a:p>
            <a:pPr marL="1321200" lvl="2" indent="-457200"/>
            <a:r>
              <a:rPr lang="en-ZA" dirty="0"/>
              <a:t>Two countries (Egypt and Sao Tome) qualify for preferences in South Africa, and vice versa (SARS)</a:t>
            </a:r>
          </a:p>
          <a:p>
            <a:pPr marL="457200" indent="-457200"/>
            <a:r>
              <a:rPr lang="en-ZA" dirty="0"/>
              <a:t>SA tariff offer </a:t>
            </a:r>
          </a:p>
          <a:p>
            <a:pPr marL="1033200" lvl="1" indent="-457200"/>
            <a:r>
              <a:rPr lang="en-ZA" dirty="0"/>
              <a:t>Currently 81% of tariff lines</a:t>
            </a:r>
          </a:p>
          <a:p>
            <a:pPr marL="1033200" lvl="1" indent="-457200"/>
            <a:r>
              <a:rPr lang="en-ZA" dirty="0"/>
              <a:t>Subject to reciprocity in terms of coverage and phase-down period</a:t>
            </a:r>
          </a:p>
        </p:txBody>
      </p:sp>
    </p:spTree>
    <p:extLst>
      <p:ext uri="{BB962C8B-B14F-4D97-AF65-F5344CB8AC3E}">
        <p14:creationId xmlns:p14="http://schemas.microsoft.com/office/powerpoint/2010/main" val="312557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7AD26-AE5F-434F-A731-9F2732978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28" y="109180"/>
            <a:ext cx="11516139" cy="438251"/>
          </a:xfrm>
        </p:spPr>
        <p:txBody>
          <a:bodyPr>
            <a:noAutofit/>
          </a:bodyPr>
          <a:lstStyle/>
          <a:p>
            <a:r>
              <a:rPr lang="en-ZA" dirty="0"/>
              <a:t>Re-scrambling the spaghetti bowl</a:t>
            </a:r>
            <a:br>
              <a:rPr lang="en-ZA" sz="2000" dirty="0"/>
            </a:br>
            <a:r>
              <a:rPr lang="en-ZA" sz="2000" dirty="0"/>
              <a:t>E.g. South Africa’s possible tariff regimes for goods within the </a:t>
            </a:r>
            <a:r>
              <a:rPr lang="en-ZA" sz="2000" dirty="0" err="1"/>
              <a:t>AfCTA</a:t>
            </a:r>
            <a:endParaRPr lang="en-ZA" sz="2000" dirty="0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5083FA9-13F6-4483-90AC-03047E2C5DF3}"/>
              </a:ext>
            </a:extLst>
          </p:cNvPr>
          <p:cNvGrpSpPr/>
          <p:nvPr/>
        </p:nvGrpSpPr>
        <p:grpSpPr>
          <a:xfrm>
            <a:off x="3830789" y="1239708"/>
            <a:ext cx="2375757" cy="1916722"/>
            <a:chOff x="4166963" y="1422302"/>
            <a:chExt cx="2375757" cy="1661883"/>
          </a:xfrm>
          <a:noFill/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F427A5A-485A-4356-BC87-7CCC56C26CFE}"/>
                </a:ext>
              </a:extLst>
            </p:cNvPr>
            <p:cNvSpPr/>
            <p:nvPr/>
          </p:nvSpPr>
          <p:spPr>
            <a:xfrm>
              <a:off x="4381387" y="1524311"/>
              <a:ext cx="936000" cy="4680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ZA" sz="1400" b="1" dirty="0">
                  <a:solidFill>
                    <a:schemeClr val="tx1"/>
                  </a:solidFill>
                </a:rPr>
                <a:t>SADC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9E9CE64-92A4-4709-8CAE-5505DD55D8A1}"/>
                </a:ext>
              </a:extLst>
            </p:cNvPr>
            <p:cNvSpPr/>
            <p:nvPr/>
          </p:nvSpPr>
          <p:spPr>
            <a:xfrm>
              <a:off x="4381387" y="2080454"/>
              <a:ext cx="936000" cy="468000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ZA" sz="1400" b="1" dirty="0">
                  <a:solidFill>
                    <a:schemeClr val="tx1"/>
                  </a:solidFill>
                </a:rPr>
                <a:t>Rest of Africa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8712D68-9831-4BA4-97C1-3315081C15C7}"/>
                </a:ext>
              </a:extLst>
            </p:cNvPr>
            <p:cNvSpPr/>
            <p:nvPr/>
          </p:nvSpPr>
          <p:spPr>
            <a:xfrm>
              <a:off x="4166963" y="1422302"/>
              <a:ext cx="2375757" cy="1661883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ZA" sz="1400" b="1" dirty="0">
                  <a:solidFill>
                    <a:schemeClr val="tx1"/>
                  </a:solidFill>
                </a:rPr>
                <a:t>Preferential tariff regimes for imports into South Africa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44490077-770D-43E7-BBC2-733E20F9DEE1}"/>
              </a:ext>
            </a:extLst>
          </p:cNvPr>
          <p:cNvGrpSpPr/>
          <p:nvPr/>
        </p:nvGrpSpPr>
        <p:grpSpPr>
          <a:xfrm>
            <a:off x="6459560" y="1232804"/>
            <a:ext cx="5459148" cy="1923626"/>
            <a:chOff x="6459560" y="929683"/>
            <a:chExt cx="5459148" cy="192362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5ADA448-38A1-49EC-92AA-8BF71C9B9AC5}"/>
                </a:ext>
              </a:extLst>
            </p:cNvPr>
            <p:cNvSpPr/>
            <p:nvPr/>
          </p:nvSpPr>
          <p:spPr>
            <a:xfrm>
              <a:off x="6657239" y="1045696"/>
              <a:ext cx="936000" cy="468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ZA" sz="1500" b="1" dirty="0">
                  <a:solidFill>
                    <a:schemeClr val="tx1"/>
                  </a:solidFill>
                </a:rPr>
                <a:t>COMESA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0CF106-39E3-4EFA-8B94-4CA753A634A6}"/>
                </a:ext>
              </a:extLst>
            </p:cNvPr>
            <p:cNvSpPr/>
            <p:nvPr/>
          </p:nvSpPr>
          <p:spPr>
            <a:xfrm>
              <a:off x="10875318" y="1017221"/>
              <a:ext cx="936000" cy="468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ZA" sz="1500" b="1" dirty="0">
                  <a:solidFill>
                    <a:schemeClr val="tx1"/>
                  </a:solidFill>
                </a:rPr>
                <a:t>SADC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D52FD4-9660-42EA-B477-4CFEC190232B}"/>
                </a:ext>
              </a:extLst>
            </p:cNvPr>
            <p:cNvSpPr/>
            <p:nvPr/>
          </p:nvSpPr>
          <p:spPr>
            <a:xfrm>
              <a:off x="7718874" y="1034655"/>
              <a:ext cx="936000" cy="468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ZA" sz="1500" b="1" dirty="0">
                  <a:solidFill>
                    <a:schemeClr val="tx1"/>
                  </a:solidFill>
                </a:rPr>
                <a:t>EAC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45079D2-CC0D-449E-8194-A131F26C85A5}"/>
                </a:ext>
              </a:extLst>
            </p:cNvPr>
            <p:cNvSpPr/>
            <p:nvPr/>
          </p:nvSpPr>
          <p:spPr>
            <a:xfrm>
              <a:off x="9831928" y="1017221"/>
              <a:ext cx="936000" cy="468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ZA" sz="1500" b="1" dirty="0">
                  <a:solidFill>
                    <a:schemeClr val="tx1"/>
                  </a:solidFill>
                </a:rPr>
                <a:t>ECOWAS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750BB7-EE27-48A7-9088-B62C15A43BC1}"/>
                </a:ext>
              </a:extLst>
            </p:cNvPr>
            <p:cNvSpPr/>
            <p:nvPr/>
          </p:nvSpPr>
          <p:spPr>
            <a:xfrm>
              <a:off x="8777123" y="1024762"/>
              <a:ext cx="936000" cy="468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ZA" sz="1500" b="1" dirty="0">
                  <a:solidFill>
                    <a:schemeClr val="tx1"/>
                  </a:solidFill>
                </a:rPr>
                <a:t>ECCAS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BEAC73-B17E-40FC-BB6F-062609B40D57}"/>
                </a:ext>
              </a:extLst>
            </p:cNvPr>
            <p:cNvSpPr/>
            <p:nvPr/>
          </p:nvSpPr>
          <p:spPr>
            <a:xfrm>
              <a:off x="6657239" y="1576282"/>
              <a:ext cx="936000" cy="468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ZA" sz="1500" b="1" dirty="0">
                  <a:solidFill>
                    <a:schemeClr val="tx1"/>
                  </a:solidFill>
                </a:rPr>
                <a:t>Algeria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9672686-FF6B-481B-88CE-0111579D6733}"/>
                </a:ext>
              </a:extLst>
            </p:cNvPr>
            <p:cNvSpPr/>
            <p:nvPr/>
          </p:nvSpPr>
          <p:spPr>
            <a:xfrm>
              <a:off x="7717991" y="1580373"/>
              <a:ext cx="936000" cy="468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ZA" sz="1200" b="1" dirty="0">
                  <a:solidFill>
                    <a:schemeClr val="tx1"/>
                  </a:solidFill>
                </a:rPr>
                <a:t>Mauritania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33664D5-AA81-452D-AABF-AA984F55B9E4}"/>
                </a:ext>
              </a:extLst>
            </p:cNvPr>
            <p:cNvSpPr/>
            <p:nvPr/>
          </p:nvSpPr>
          <p:spPr>
            <a:xfrm>
              <a:off x="8777123" y="1575321"/>
              <a:ext cx="936000" cy="468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ZA" sz="1500" b="1" dirty="0">
                  <a:solidFill>
                    <a:schemeClr val="tx1"/>
                  </a:solidFill>
                </a:rPr>
                <a:t>Morocco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CDC73D5-9714-4539-96C2-A4BE8CA33948}"/>
                </a:ext>
              </a:extLst>
            </p:cNvPr>
            <p:cNvSpPr/>
            <p:nvPr/>
          </p:nvSpPr>
          <p:spPr>
            <a:xfrm>
              <a:off x="9817814" y="1575531"/>
              <a:ext cx="936000" cy="468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ZA" sz="1500" b="1" dirty="0">
                  <a:solidFill>
                    <a:schemeClr val="tx1"/>
                  </a:solidFill>
                </a:rPr>
                <a:t>Saharawi ADR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7F268F4-91AD-43F7-8764-3BA27BE01FFA}"/>
                </a:ext>
              </a:extLst>
            </p:cNvPr>
            <p:cNvSpPr/>
            <p:nvPr/>
          </p:nvSpPr>
          <p:spPr>
            <a:xfrm>
              <a:off x="6459560" y="929683"/>
              <a:ext cx="5459148" cy="192362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ZA" sz="1400" b="1" dirty="0">
                  <a:solidFill>
                    <a:schemeClr val="tx1"/>
                  </a:solidFill>
                </a:rPr>
                <a:t>	      Preferential tariff regimes for exports from South Africa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4B4C5C5-C945-49E3-B870-B7CF39CD4041}"/>
              </a:ext>
            </a:extLst>
          </p:cNvPr>
          <p:cNvSpPr/>
          <p:nvPr/>
        </p:nvSpPr>
        <p:spPr>
          <a:xfrm>
            <a:off x="4045214" y="3759452"/>
            <a:ext cx="5667910" cy="20632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ZA" sz="2800" b="1" dirty="0">
              <a:solidFill>
                <a:schemeClr val="tx1"/>
              </a:solidFill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49633B2-AD3E-4BFE-A02D-7237658ED0D6}"/>
              </a:ext>
            </a:extLst>
          </p:cNvPr>
          <p:cNvGrpSpPr/>
          <p:nvPr/>
        </p:nvGrpSpPr>
        <p:grpSpPr>
          <a:xfrm>
            <a:off x="1445158" y="1232804"/>
            <a:ext cx="1941151" cy="2507986"/>
            <a:chOff x="2013335" y="1508016"/>
            <a:chExt cx="1941151" cy="2507986"/>
          </a:xfrm>
        </p:grpSpPr>
        <p:sp>
          <p:nvSpPr>
            <p:cNvPr id="108" name="Arrow: Right 107">
              <a:extLst>
                <a:ext uri="{FF2B5EF4-FFF2-40B4-BE49-F238E27FC236}">
                  <a16:creationId xmlns:a16="http://schemas.microsoft.com/office/drawing/2014/main" id="{8CBC3D5E-C570-425D-8945-DE15A2ED69D0}"/>
                </a:ext>
              </a:extLst>
            </p:cNvPr>
            <p:cNvSpPr/>
            <p:nvPr/>
          </p:nvSpPr>
          <p:spPr>
            <a:xfrm>
              <a:off x="2013335" y="1508016"/>
              <a:ext cx="1941151" cy="1499697"/>
            </a:xfrm>
            <a:prstGeom prst="rightArrow">
              <a:avLst>
                <a:gd name="adj1" fmla="val 44080"/>
                <a:gd name="adj2" fmla="val 46341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b="1" dirty="0">
                  <a:solidFill>
                    <a:schemeClr val="tx1"/>
                  </a:solidFill>
                </a:rPr>
                <a:t>Simplest negotiation scenario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814585C-B3E3-4CB8-961D-CB2F94085C0F}"/>
                </a:ext>
              </a:extLst>
            </p:cNvPr>
            <p:cNvSpPr txBox="1"/>
            <p:nvPr/>
          </p:nvSpPr>
          <p:spPr>
            <a:xfrm>
              <a:off x="2013335" y="3000339"/>
              <a:ext cx="1941151" cy="1015663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000" b="1" dirty="0"/>
                <a:t>South Africa makes a single tariff concession offer to all countries not part of SADC.</a:t>
              </a:r>
            </a:p>
            <a:p>
              <a:pPr algn="ctr"/>
              <a:r>
                <a:rPr lang="en-ZA" sz="1000" b="1" dirty="0"/>
                <a:t>EAC, ECCAS, ECOWAS and COMESA negotiate as customs unions.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1FFA6B3-3977-4665-8D30-CB4914EBCEA8}"/>
              </a:ext>
            </a:extLst>
          </p:cNvPr>
          <p:cNvGrpSpPr/>
          <p:nvPr/>
        </p:nvGrpSpPr>
        <p:grpSpPr>
          <a:xfrm>
            <a:off x="1445287" y="3814211"/>
            <a:ext cx="1941151" cy="2354097"/>
            <a:chOff x="2013335" y="1508016"/>
            <a:chExt cx="1941151" cy="2354097"/>
          </a:xfrm>
        </p:grpSpPr>
        <p:sp>
          <p:nvSpPr>
            <p:cNvPr id="118" name="Arrow: Right 117">
              <a:extLst>
                <a:ext uri="{FF2B5EF4-FFF2-40B4-BE49-F238E27FC236}">
                  <a16:creationId xmlns:a16="http://schemas.microsoft.com/office/drawing/2014/main" id="{B622A897-47AA-4ABF-9485-A84D8D212C73}"/>
                </a:ext>
              </a:extLst>
            </p:cNvPr>
            <p:cNvSpPr/>
            <p:nvPr/>
          </p:nvSpPr>
          <p:spPr>
            <a:xfrm>
              <a:off x="2013335" y="1508016"/>
              <a:ext cx="1941151" cy="1499697"/>
            </a:xfrm>
            <a:prstGeom prst="rightArrow">
              <a:avLst>
                <a:gd name="adj1" fmla="val 44080"/>
                <a:gd name="adj2" fmla="val 4634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sz="1400" b="1" dirty="0">
                  <a:solidFill>
                    <a:schemeClr val="tx1"/>
                  </a:solidFill>
                </a:rPr>
                <a:t>Most complex negotiation scenario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3D4D9BC-BBC0-4ACF-8878-A35DD5E2C808}"/>
                </a:ext>
              </a:extLst>
            </p:cNvPr>
            <p:cNvSpPr txBox="1"/>
            <p:nvPr/>
          </p:nvSpPr>
          <p:spPr>
            <a:xfrm>
              <a:off x="2013335" y="3000339"/>
              <a:ext cx="1941151" cy="8617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000" b="1" dirty="0"/>
                <a:t>South Africa agrees a different tariff schedule with each country not part of SADC.</a:t>
              </a:r>
            </a:p>
            <a:p>
              <a:pPr algn="ctr"/>
              <a:r>
                <a:rPr lang="en-ZA" sz="1000" b="1" dirty="0"/>
                <a:t>EAC, ECOWAS and CEMAC negotiate as customs unions.</a:t>
              </a: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39479F2E-9F2D-4045-A74F-FCA7406BB9E5}"/>
              </a:ext>
            </a:extLst>
          </p:cNvPr>
          <p:cNvSpPr/>
          <p:nvPr/>
        </p:nvSpPr>
        <p:spPr>
          <a:xfrm>
            <a:off x="4228421" y="3952986"/>
            <a:ext cx="983725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ZA" sz="1200" b="1" dirty="0">
                <a:solidFill>
                  <a:schemeClr val="tx1"/>
                </a:solidFill>
              </a:rPr>
              <a:t>EAC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949F4C6-F15C-428A-BD99-AC85D89AE2A8}"/>
              </a:ext>
            </a:extLst>
          </p:cNvPr>
          <p:cNvSpPr/>
          <p:nvPr/>
        </p:nvSpPr>
        <p:spPr>
          <a:xfrm>
            <a:off x="4228421" y="4384059"/>
            <a:ext cx="983725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ZA" sz="1200" b="1" dirty="0">
                <a:solidFill>
                  <a:schemeClr val="tx1"/>
                </a:solidFill>
              </a:rPr>
              <a:t>ECOWAS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A7016D6-AE20-4E1D-96CA-5A4B5A37D9EF}"/>
              </a:ext>
            </a:extLst>
          </p:cNvPr>
          <p:cNvSpPr/>
          <p:nvPr/>
        </p:nvSpPr>
        <p:spPr>
          <a:xfrm>
            <a:off x="8587805" y="4369431"/>
            <a:ext cx="983725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ZA" sz="1200" b="1" dirty="0">
                <a:solidFill>
                  <a:schemeClr val="tx1"/>
                </a:solidFill>
              </a:rPr>
              <a:t>Algeria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D4EE26E-B9FD-449F-A4B3-EBE6B8B2557C}"/>
              </a:ext>
            </a:extLst>
          </p:cNvPr>
          <p:cNvSpPr/>
          <p:nvPr/>
        </p:nvSpPr>
        <p:spPr>
          <a:xfrm>
            <a:off x="5343249" y="3952986"/>
            <a:ext cx="983725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ZA" sz="1200" b="1" dirty="0">
                <a:solidFill>
                  <a:schemeClr val="tx1"/>
                </a:solidFill>
              </a:rPr>
              <a:t>Mauritania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07F498A-701B-424F-8A66-C908FDDA8763}"/>
              </a:ext>
            </a:extLst>
          </p:cNvPr>
          <p:cNvSpPr/>
          <p:nvPr/>
        </p:nvSpPr>
        <p:spPr>
          <a:xfrm>
            <a:off x="5343248" y="4392032"/>
            <a:ext cx="983725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ZA" sz="1200" b="1" dirty="0">
                <a:solidFill>
                  <a:schemeClr val="tx1"/>
                </a:solidFill>
              </a:rPr>
              <a:t>Morocco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13CB259-D467-4138-9E92-A3ED788DC9CD}"/>
              </a:ext>
            </a:extLst>
          </p:cNvPr>
          <p:cNvSpPr/>
          <p:nvPr/>
        </p:nvSpPr>
        <p:spPr>
          <a:xfrm>
            <a:off x="5343247" y="4831078"/>
            <a:ext cx="983725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ZA" sz="1200" b="1" dirty="0">
                <a:solidFill>
                  <a:schemeClr val="tx1"/>
                </a:solidFill>
              </a:rPr>
              <a:t>Saharawi ADR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D80CAF0-B892-4242-BAFB-BE56FFB31F75}"/>
              </a:ext>
            </a:extLst>
          </p:cNvPr>
          <p:cNvSpPr/>
          <p:nvPr/>
        </p:nvSpPr>
        <p:spPr>
          <a:xfrm>
            <a:off x="5343247" y="5267522"/>
            <a:ext cx="983725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ZA" sz="1200" b="1" dirty="0">
                <a:solidFill>
                  <a:schemeClr val="tx1"/>
                </a:solidFill>
              </a:rPr>
              <a:t>Somalia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DC164D6F-515A-4EB1-99B8-2725E6C3C476}"/>
              </a:ext>
            </a:extLst>
          </p:cNvPr>
          <p:cNvSpPr/>
          <p:nvPr/>
        </p:nvSpPr>
        <p:spPr>
          <a:xfrm>
            <a:off x="6433618" y="4832189"/>
            <a:ext cx="983725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ZA" sz="1200" b="1" dirty="0">
                <a:solidFill>
                  <a:schemeClr val="tx1"/>
                </a:solidFill>
              </a:rPr>
              <a:t>South Sudan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A7E0F5F0-07F9-45F0-B9A3-C51CC39EEBD0}"/>
              </a:ext>
            </a:extLst>
          </p:cNvPr>
          <p:cNvSpPr/>
          <p:nvPr/>
        </p:nvSpPr>
        <p:spPr>
          <a:xfrm>
            <a:off x="6426172" y="3952986"/>
            <a:ext cx="991171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ZA" sz="1200" b="1" dirty="0">
                <a:solidFill>
                  <a:schemeClr val="tx1"/>
                </a:solidFill>
              </a:rPr>
              <a:t>Sao Tome and Principe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2678701-6ADD-4A43-879E-9AD28B6BC60E}"/>
              </a:ext>
            </a:extLst>
          </p:cNvPr>
          <p:cNvSpPr/>
          <p:nvPr/>
        </p:nvSpPr>
        <p:spPr>
          <a:xfrm>
            <a:off x="6421604" y="5284815"/>
            <a:ext cx="983725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ZA" sz="1200" b="1" dirty="0">
                <a:solidFill>
                  <a:schemeClr val="tx1"/>
                </a:solidFill>
              </a:rPr>
              <a:t>Togo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32371C0-BDEF-4DD9-BBF8-4F6AC587AF93}"/>
              </a:ext>
            </a:extLst>
          </p:cNvPr>
          <p:cNvSpPr/>
          <p:nvPr/>
        </p:nvSpPr>
        <p:spPr>
          <a:xfrm>
            <a:off x="6437715" y="4384059"/>
            <a:ext cx="997692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ZA" sz="1200" b="1" dirty="0">
                <a:solidFill>
                  <a:schemeClr val="tx1"/>
                </a:solidFill>
              </a:rPr>
              <a:t>Egypt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0D64EA7E-D73A-48A7-B4DF-4D7590C7E539}"/>
              </a:ext>
            </a:extLst>
          </p:cNvPr>
          <p:cNvSpPr/>
          <p:nvPr/>
        </p:nvSpPr>
        <p:spPr>
          <a:xfrm>
            <a:off x="7510707" y="4384059"/>
            <a:ext cx="983725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ZA" sz="1200" b="1" dirty="0">
                <a:solidFill>
                  <a:schemeClr val="tx1"/>
                </a:solidFill>
              </a:rPr>
              <a:t>Djibouti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5F4AF1E-CABB-42B8-AE6F-6A53D9E6CE02}"/>
              </a:ext>
            </a:extLst>
          </p:cNvPr>
          <p:cNvSpPr/>
          <p:nvPr/>
        </p:nvSpPr>
        <p:spPr>
          <a:xfrm>
            <a:off x="7518153" y="4809600"/>
            <a:ext cx="983725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ZA" sz="1200" b="1" dirty="0">
                <a:solidFill>
                  <a:schemeClr val="tx1"/>
                </a:solidFill>
              </a:rPr>
              <a:t>Ethiopia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58E6264-06D6-4C28-9CC4-1360C16BE3BB}"/>
              </a:ext>
            </a:extLst>
          </p:cNvPr>
          <p:cNvSpPr/>
          <p:nvPr/>
        </p:nvSpPr>
        <p:spPr>
          <a:xfrm>
            <a:off x="7510707" y="3952986"/>
            <a:ext cx="991171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ZA" sz="1200" b="1" dirty="0">
                <a:solidFill>
                  <a:schemeClr val="tx1"/>
                </a:solidFill>
              </a:rPr>
              <a:t>Tunisia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D5842CE-3CBC-4197-970A-CD9407E6134F}"/>
              </a:ext>
            </a:extLst>
          </p:cNvPr>
          <p:cNvSpPr/>
          <p:nvPr/>
        </p:nvSpPr>
        <p:spPr>
          <a:xfrm>
            <a:off x="7510706" y="5273455"/>
            <a:ext cx="983725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ZA" sz="1200" b="1" dirty="0">
                <a:solidFill>
                  <a:schemeClr val="tx1"/>
                </a:solidFill>
              </a:rPr>
              <a:t>Eritrea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745581D-15BB-4C6C-B568-28970A68CFDE}"/>
              </a:ext>
            </a:extLst>
          </p:cNvPr>
          <p:cNvSpPr/>
          <p:nvPr/>
        </p:nvSpPr>
        <p:spPr>
          <a:xfrm>
            <a:off x="8587805" y="3952986"/>
            <a:ext cx="997692" cy="3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ZA" sz="1200" b="1" dirty="0">
                <a:solidFill>
                  <a:schemeClr val="tx1"/>
                </a:solidFill>
              </a:rPr>
              <a:t>Libya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BEA5D8C-A0DD-44D9-A38D-8853AF5CD326}"/>
              </a:ext>
            </a:extLst>
          </p:cNvPr>
          <p:cNvSpPr/>
          <p:nvPr/>
        </p:nvSpPr>
        <p:spPr>
          <a:xfrm>
            <a:off x="5091582" y="1366396"/>
            <a:ext cx="936000" cy="539765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ZA" sz="1400" b="1" dirty="0">
                <a:solidFill>
                  <a:schemeClr val="tx1"/>
                </a:solidFill>
              </a:rPr>
              <a:t>Tripartite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9F66A80-BA5F-4729-B309-E08C2DF86E66}"/>
              </a:ext>
            </a:extLst>
          </p:cNvPr>
          <p:cNvSpPr/>
          <p:nvPr/>
        </p:nvSpPr>
        <p:spPr>
          <a:xfrm>
            <a:off x="4224087" y="4810224"/>
            <a:ext cx="983725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ZA" sz="1200" b="1" dirty="0">
                <a:solidFill>
                  <a:schemeClr val="tx1"/>
                </a:solidFill>
              </a:rPr>
              <a:t>CEMAC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A594D7D-68AF-4B67-98B3-737ABDF0751B}"/>
              </a:ext>
            </a:extLst>
          </p:cNvPr>
          <p:cNvSpPr/>
          <p:nvPr/>
        </p:nvSpPr>
        <p:spPr>
          <a:xfrm>
            <a:off x="4224087" y="5267522"/>
            <a:ext cx="983725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ZA" sz="1200" b="1" dirty="0">
                <a:solidFill>
                  <a:schemeClr val="tx1"/>
                </a:solidFill>
              </a:rPr>
              <a:t>SADC</a:t>
            </a:r>
          </a:p>
        </p:txBody>
      </p:sp>
    </p:spTree>
    <p:extLst>
      <p:ext uri="{BB962C8B-B14F-4D97-AF65-F5344CB8AC3E}">
        <p14:creationId xmlns:p14="http://schemas.microsoft.com/office/powerpoint/2010/main" val="203149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80" grpId="0" animBg="1"/>
      <p:bldP spid="81" grpId="0" animBg="1"/>
      <p:bldP spid="83" grpId="0" animBg="1"/>
      <p:bldP spid="84" grpId="0" animBg="1"/>
      <p:bldP spid="85" grpId="0" animBg="1"/>
      <p:bldP spid="126" grpId="0" animBg="1"/>
      <p:bldP spid="129" grpId="0" animBg="1"/>
      <p:bldP spid="130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9" grpId="0" animBg="1"/>
      <p:bldP spid="140" grpId="0" animBg="1"/>
      <p:bldP spid="141" grpId="0" animBg="1"/>
      <p:bldP spid="143" grpId="0" animBg="1"/>
      <p:bldP spid="144" grpId="0" animBg="1"/>
      <p:bldP spid="1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2140C-67CA-4F35-864F-43BF9D74E3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463" y="449177"/>
            <a:ext cx="2782637" cy="5724000"/>
          </a:xfrm>
        </p:spPr>
        <p:txBody>
          <a:bodyPr wrap="square" anchor="t">
            <a:normAutofit/>
          </a:bodyPr>
          <a:lstStyle/>
          <a:p>
            <a:r>
              <a:rPr lang="en-ZA" dirty="0"/>
              <a:t>The power of exclusions (% of trade impacted by sensitive lists)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8527780"/>
              </p:ext>
            </p:extLst>
          </p:nvPr>
        </p:nvGraphicFramePr>
        <p:xfrm>
          <a:off x="2959100" y="449178"/>
          <a:ext cx="9040394" cy="57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8024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table_mountain_blend">
            <a:extLst>
              <a:ext uri="{FF2B5EF4-FFF2-40B4-BE49-F238E27FC236}">
                <a16:creationId xmlns:a16="http://schemas.microsoft.com/office/drawing/2014/main" id="{7DA13257-8327-4DA2-BE8B-8A16F2D67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2" y="1469422"/>
            <a:ext cx="3314481" cy="389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52140C-67CA-4F35-864F-43BF9D74E3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463" y="449177"/>
            <a:ext cx="2782637" cy="5724000"/>
          </a:xfrm>
        </p:spPr>
        <p:txBody>
          <a:bodyPr wrap="square" anchor="t">
            <a:normAutofit fontScale="62500" lnSpcReduction="20000"/>
          </a:bodyPr>
          <a:lstStyle/>
          <a:p>
            <a:r>
              <a:rPr lang="en-ZA" sz="4600" dirty="0"/>
              <a:t>Rules of origin</a:t>
            </a:r>
          </a:p>
          <a:p>
            <a:endParaRPr lang="en-ZA" dirty="0"/>
          </a:p>
          <a:p>
            <a:r>
              <a:rPr lang="en-ZA" dirty="0"/>
              <a:t>“U</a:t>
            </a:r>
            <a:r>
              <a:rPr lang="en-US" b="0" i="0" dirty="0" err="1">
                <a:effectLst/>
              </a:rPr>
              <a:t>nder</a:t>
            </a:r>
            <a:r>
              <a:rPr lang="en-US" b="0" i="0" dirty="0">
                <a:effectLst/>
              </a:rPr>
              <a:t> the African Continental Free Trade Area, it is the rules of origin – establishing the nationality of products produced in Africa – that will determine whether preferential trade liberalization can be a game changer for Africa’s industrialization”</a:t>
            </a:r>
          </a:p>
          <a:p>
            <a:r>
              <a:rPr lang="en-US" b="0" i="0" dirty="0" err="1">
                <a:effectLst/>
              </a:rPr>
              <a:t>Mukhisa</a:t>
            </a:r>
            <a:r>
              <a:rPr lang="en-US" b="0" i="0" dirty="0">
                <a:effectLst/>
              </a:rPr>
              <a:t> Kituyi; Secretary-General of UNCTAD)</a:t>
            </a:r>
          </a:p>
          <a:p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198BC-5694-4AFA-8EFC-3D0782036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1879" y="456920"/>
            <a:ext cx="9040394" cy="2830050"/>
          </a:xfrm>
        </p:spPr>
        <p:txBody>
          <a:bodyPr wrap="square" anchor="t">
            <a:normAutofit/>
          </a:bodyPr>
          <a:lstStyle/>
          <a:p>
            <a:pPr marL="457200" indent="-457200"/>
            <a:r>
              <a:rPr lang="en-US" sz="3200" dirty="0"/>
              <a:t>Coffee, tea and spices: </a:t>
            </a:r>
          </a:p>
          <a:p>
            <a:pPr marL="1033200" lvl="1" indent="-457200"/>
            <a:r>
              <a:rPr lang="en-US" sz="2000" dirty="0"/>
              <a:t>All Materials of this Chapter used must be wholly obtained</a:t>
            </a:r>
          </a:p>
          <a:p>
            <a:pPr lvl="1" indent="0">
              <a:buNone/>
            </a:pPr>
            <a:endParaRPr lang="en-ZA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42858F-AF73-41B5-A49F-5A20FCF09744}"/>
              </a:ext>
            </a:extLst>
          </p:cNvPr>
          <p:cNvSpPr txBox="1"/>
          <p:nvPr/>
        </p:nvSpPr>
        <p:spPr>
          <a:xfrm>
            <a:off x="3268817" y="5240121"/>
            <a:ext cx="352771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626262"/>
                </a:solidFill>
                <a:effectLst/>
                <a:latin typeface="Open Sans"/>
              </a:rPr>
              <a:t>A blend of premium Colombian, Costa Rican and Ethiopian beans. An intense, yet well-balanced Italian-style blend, with a sweet, nutty finish.</a:t>
            </a:r>
            <a:endParaRPr lang="en-ZA" i="1" dirty="0"/>
          </a:p>
        </p:txBody>
      </p:sp>
      <p:pic>
        <p:nvPicPr>
          <p:cNvPr id="2052" name="Picture 4" descr="Medspresso Ethiopian &amp; Kenyan Coffee">
            <a:extLst>
              <a:ext uri="{FF2B5EF4-FFF2-40B4-BE49-F238E27FC236}">
                <a16:creationId xmlns:a16="http://schemas.microsoft.com/office/drawing/2014/main" id="{83231E38-434F-4333-BEB2-4A04A3B33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945" y="1618281"/>
            <a:ext cx="3624468" cy="362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F1F059-8D28-4235-9C66-B3D00AF46DB3}"/>
              </a:ext>
            </a:extLst>
          </p:cNvPr>
          <p:cNvSpPr txBox="1"/>
          <p:nvPr/>
        </p:nvSpPr>
        <p:spPr>
          <a:xfrm>
            <a:off x="7220714" y="5240121"/>
            <a:ext cx="505222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626262"/>
                </a:solidFill>
                <a:effectLst/>
                <a:latin typeface="Open Sans"/>
              </a:rPr>
              <a:t>Our CBD-infused Ethiopian and Kenyan espresso blend is the perfect mix of two African darlings. We delicately roast spicy and sweet floral aromas to produce a full-bodied experience that is perfect for any coffee lover.</a:t>
            </a:r>
            <a:endParaRPr lang="en-ZA" i="1" dirty="0"/>
          </a:p>
        </p:txBody>
      </p:sp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C1CCB67F-E7C0-4A4F-9111-5D5507E76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80400" y="2015359"/>
            <a:ext cx="914400" cy="914400"/>
          </a:xfrm>
          <a:prstGeom prst="rect">
            <a:avLst/>
          </a:prstGeom>
        </p:spPr>
      </p:pic>
      <p:pic>
        <p:nvPicPr>
          <p:cNvPr id="15" name="Graphic 14" descr="Close with solid fill">
            <a:extLst>
              <a:ext uri="{FF2B5EF4-FFF2-40B4-BE49-F238E27FC236}">
                <a16:creationId xmlns:a16="http://schemas.microsoft.com/office/drawing/2014/main" id="{F66A5A5F-EE78-4F38-92FE-8A87EE7AB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32748" y="201535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1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F4A28A-A2A9-4F55-BE4A-7AC43B2E59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21" t="23755" r="35431" b="20919"/>
          <a:stretch/>
        </p:blipFill>
        <p:spPr>
          <a:xfrm>
            <a:off x="5675586" y="1662465"/>
            <a:ext cx="6516414" cy="37942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52140C-67CA-4F35-864F-43BF9D74E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The importance of trade facilitation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198BC-5694-4AFA-8EFC-3D0782036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3" y="1281600"/>
            <a:ext cx="5764697" cy="4968000"/>
          </a:xfrm>
        </p:spPr>
        <p:txBody>
          <a:bodyPr>
            <a:normAutofit fontScale="92500" lnSpcReduction="20000"/>
          </a:bodyPr>
          <a:lstStyle/>
          <a:p>
            <a:pPr marL="457200" indent="-457200"/>
            <a:r>
              <a:rPr lang="en-ZA" dirty="0"/>
              <a:t>Transport and other NTMs in Africa are extremely high when compared to other regions* </a:t>
            </a:r>
            <a:r>
              <a:rPr lang="en-ZA" u="sng" dirty="0"/>
              <a:t>and</a:t>
            </a:r>
            <a:r>
              <a:rPr lang="en-ZA" dirty="0"/>
              <a:t> when compared to tariffs:</a:t>
            </a:r>
          </a:p>
          <a:p>
            <a:pPr marL="1033200" lvl="1" indent="-457200"/>
            <a:r>
              <a:rPr lang="en-US" b="0" i="0" dirty="0">
                <a:solidFill>
                  <a:srgbClr val="000000"/>
                </a:solidFill>
                <a:effectLst/>
                <a:latin typeface="Sabon W01"/>
              </a:rPr>
              <a:t>The unit costs of road transport are 40–100% higher in Africa than in Southeast Asia 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Sabon W01"/>
              </a:rPr>
              <a:t>Rizet</a:t>
            </a:r>
            <a:r>
              <a:rPr lang="en-US" b="0" i="0" dirty="0">
                <a:solidFill>
                  <a:srgbClr val="000000"/>
                </a:solidFill>
                <a:effectLst/>
                <a:latin typeface="Sabon W01"/>
              </a:rPr>
              <a:t> and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Sabon W01"/>
              </a:rPr>
              <a:t>Gwet</a:t>
            </a:r>
            <a:r>
              <a:rPr lang="en-US" b="0" i="0" dirty="0">
                <a:solidFill>
                  <a:srgbClr val="000000"/>
                </a:solidFill>
                <a:effectLst/>
                <a:latin typeface="Sabon W01"/>
              </a:rPr>
              <a:t>, 1998)</a:t>
            </a:r>
          </a:p>
          <a:p>
            <a:pPr marL="1033200" lvl="1" indent="-457200"/>
            <a:r>
              <a:rPr lang="en-US" b="0" i="0" dirty="0">
                <a:solidFill>
                  <a:srgbClr val="000000"/>
                </a:solidFill>
                <a:effectLst/>
                <a:latin typeface="Sabon W01"/>
              </a:rPr>
              <a:t>In landlocked countries, estimates suggest the costs are three to four times higher than in other developed countries 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Sabon W01"/>
              </a:rPr>
              <a:t>MacKellar</a:t>
            </a:r>
            <a:r>
              <a:rPr lang="en-US" b="0" i="0" dirty="0">
                <a:solidFill>
                  <a:srgbClr val="000000"/>
                </a:solidFill>
                <a:effectLst/>
                <a:latin typeface="Sabon W01"/>
              </a:rPr>
              <a:t> et al., 2002).</a:t>
            </a:r>
            <a:endParaRPr lang="en-ZA" dirty="0"/>
          </a:p>
          <a:p>
            <a:pPr marL="1033200" lvl="1" indent="-457200"/>
            <a:r>
              <a:rPr lang="en-US" b="0" i="0" dirty="0">
                <a:solidFill>
                  <a:srgbClr val="000000"/>
                </a:solidFill>
                <a:effectLst/>
                <a:latin typeface="Sabon W01"/>
              </a:rPr>
              <a:t>A 10% drop in transport costs could increase trade by 25% 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Sabon W01"/>
              </a:rPr>
              <a:t>Limao</a:t>
            </a:r>
            <a:r>
              <a:rPr lang="en-US" b="0" i="0" dirty="0">
                <a:solidFill>
                  <a:srgbClr val="000000"/>
                </a:solidFill>
                <a:effectLst/>
                <a:latin typeface="Sabon W01"/>
              </a:rPr>
              <a:t> and Venables, 2001).</a:t>
            </a:r>
            <a:endParaRPr lang="en-ZA" dirty="0"/>
          </a:p>
          <a:p>
            <a:pPr lvl="1"/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E926E6-170B-49AD-AFF0-C7B3005A06F3}"/>
              </a:ext>
            </a:extLst>
          </p:cNvPr>
          <p:cNvSpPr txBox="1"/>
          <p:nvPr/>
        </p:nvSpPr>
        <p:spPr>
          <a:xfrm>
            <a:off x="7499265" y="5326628"/>
            <a:ext cx="434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Word Bank Logistics Performance Index (LPI)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07F12F-B974-40ED-BDA9-61AEE764DCCE}"/>
              </a:ext>
            </a:extLst>
          </p:cNvPr>
          <p:cNvSpPr txBox="1"/>
          <p:nvPr/>
        </p:nvSpPr>
        <p:spPr>
          <a:xfrm>
            <a:off x="1660634" y="6138397"/>
            <a:ext cx="99267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200" dirty="0"/>
              <a:t>* https://www.theigc.org/reader/beyond-borders-making-transport-work-for-african-trade/key-message-1-high-cost-getting-goods-borders-ports-africa-restricting-continents-potential-gains-international-trade/</a:t>
            </a:r>
          </a:p>
        </p:txBody>
      </p:sp>
    </p:spTree>
    <p:extLst>
      <p:ext uri="{BB962C8B-B14F-4D97-AF65-F5344CB8AC3E}">
        <p14:creationId xmlns:p14="http://schemas.microsoft.com/office/powerpoint/2010/main" val="3380605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Structure of Presentation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South Africa’s trade with Africa</a:t>
            </a:r>
          </a:p>
          <a:p>
            <a:r>
              <a:rPr lang="en-ZA" dirty="0"/>
              <a:t>The potential contribution of the </a:t>
            </a:r>
            <a:r>
              <a:rPr lang="en-ZA" dirty="0" err="1"/>
              <a:t>AfCFTA</a:t>
            </a:r>
            <a:endParaRPr lang="en-ZA" dirty="0"/>
          </a:p>
          <a:p>
            <a:r>
              <a:rPr lang="en-ZA" dirty="0"/>
              <a:t>Some practical realities</a:t>
            </a:r>
          </a:p>
          <a:p>
            <a:pPr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84355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2140C-67CA-4F35-864F-43BF9D74E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198BC-5694-4AFA-8EFC-3D0782036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/>
            <a:r>
              <a:rPr lang="en-ZA" dirty="0"/>
              <a:t>The </a:t>
            </a:r>
            <a:r>
              <a:rPr lang="en-ZA" dirty="0" err="1"/>
              <a:t>AfCFTA</a:t>
            </a:r>
            <a:r>
              <a:rPr lang="en-ZA" dirty="0"/>
              <a:t> has the potential to transform the continent and its trade relations with the rest of the world</a:t>
            </a:r>
          </a:p>
          <a:p>
            <a:pPr marL="457200" indent="-457200"/>
            <a:r>
              <a:rPr lang="en-ZA" dirty="0" err="1"/>
              <a:t>AfCFTA</a:t>
            </a:r>
            <a:r>
              <a:rPr lang="en-ZA" dirty="0"/>
              <a:t> trading arrangements are understandably complex; but efforts to eliminate tariffs and simplify rules will need to be accelerated in order generate meaningful gains</a:t>
            </a:r>
          </a:p>
          <a:p>
            <a:pPr marL="457200" indent="-457200"/>
            <a:r>
              <a:rPr lang="en-ZA" dirty="0"/>
              <a:t>Much more attention needs to be given to reducing the real costs of doing business across the continent</a:t>
            </a:r>
          </a:p>
          <a:p>
            <a:pPr marL="1033200" lvl="1" indent="-457200"/>
            <a:r>
              <a:rPr lang="en-ZA" dirty="0"/>
              <a:t>Trade facilitation</a:t>
            </a:r>
          </a:p>
          <a:p>
            <a:pPr marL="1033200" lvl="1" indent="-457200"/>
            <a:r>
              <a:rPr lang="en-ZA" dirty="0"/>
              <a:t>Trade in services</a:t>
            </a:r>
          </a:p>
          <a:p>
            <a:pPr marL="1033200" lvl="1" indent="-457200"/>
            <a:r>
              <a:rPr lang="en-ZA" dirty="0"/>
              <a:t>Movement of people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82462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984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1D417-4E05-40F7-AB13-06F4A90E3E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24444" y="1997832"/>
            <a:ext cx="7169615" cy="1426920"/>
          </a:xfrm>
        </p:spPr>
        <p:txBody>
          <a:bodyPr/>
          <a:lstStyle/>
          <a:p>
            <a:r>
              <a:rPr lang="en-ZA" dirty="0"/>
              <a:t>South Africa’s Trade with Africa</a:t>
            </a:r>
          </a:p>
        </p:txBody>
      </p:sp>
    </p:spTree>
    <p:extLst>
      <p:ext uri="{BB962C8B-B14F-4D97-AF65-F5344CB8AC3E}">
        <p14:creationId xmlns:p14="http://schemas.microsoft.com/office/powerpoint/2010/main" val="154945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South Africa’s exports by major trading partner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7BCE701-5F7D-4A2C-B138-418352A4D2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3339565"/>
              </p:ext>
            </p:extLst>
          </p:nvPr>
        </p:nvGraphicFramePr>
        <p:xfrm>
          <a:off x="1088571" y="1251858"/>
          <a:ext cx="955765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2435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South Africa’s exports to Africa – by sector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0E7CED-9463-421C-99A8-4FFD6B1E338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86" y="1390389"/>
            <a:ext cx="10047514" cy="4553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5411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South Africa’s exports to Africa – by region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5241DA-0DA5-4989-A035-AEF4D1F6B8B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" y="1170609"/>
            <a:ext cx="4745673" cy="4696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A238FC-F71F-4DA2-8D18-2D2D5606237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1" y="1170609"/>
            <a:ext cx="4745674" cy="4696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78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1D417-4E05-40F7-AB13-06F4A90E3E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24444" y="1997832"/>
            <a:ext cx="7169615" cy="1426920"/>
          </a:xfrm>
        </p:spPr>
        <p:txBody>
          <a:bodyPr/>
          <a:lstStyle/>
          <a:p>
            <a:r>
              <a:rPr lang="en-ZA" dirty="0"/>
              <a:t>The potential contribution of the </a:t>
            </a:r>
            <a:r>
              <a:rPr lang="en-ZA" dirty="0" err="1"/>
              <a:t>AfCFTA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44461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Africa with solid fill">
            <a:extLst>
              <a:ext uri="{FF2B5EF4-FFF2-40B4-BE49-F238E27FC236}">
                <a16:creationId xmlns:a16="http://schemas.microsoft.com/office/drawing/2014/main" id="{0ADD8F16-B873-4F57-BF50-7CEC8E470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006" y="880240"/>
            <a:ext cx="4847897" cy="4847897"/>
          </a:xfrm>
          <a:prstGeom prst="rect">
            <a:avLst/>
          </a:prstGeom>
        </p:spPr>
      </p:pic>
      <p:pic>
        <p:nvPicPr>
          <p:cNvPr id="9" name="Graphic 8" descr="World with solid fill">
            <a:extLst>
              <a:ext uri="{FF2B5EF4-FFF2-40B4-BE49-F238E27FC236}">
                <a16:creationId xmlns:a16="http://schemas.microsoft.com/office/drawing/2014/main" id="{A0FDFB8E-B193-4C4E-A618-A0807F4268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36676" y="1456995"/>
            <a:ext cx="3694386" cy="3694386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69456177-F0D0-40EC-874D-FBAADA2D62AD}"/>
              </a:ext>
            </a:extLst>
          </p:cNvPr>
          <p:cNvSpPr/>
          <p:nvPr/>
        </p:nvSpPr>
        <p:spPr>
          <a:xfrm>
            <a:off x="4955628" y="1799893"/>
            <a:ext cx="2280744" cy="115613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US$ 471 bn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6331D17F-FFBC-4A11-AA5B-EC3F6915E04F}"/>
              </a:ext>
            </a:extLst>
          </p:cNvPr>
          <p:cNvSpPr/>
          <p:nvPr/>
        </p:nvSpPr>
        <p:spPr>
          <a:xfrm>
            <a:off x="4827204" y="3875684"/>
            <a:ext cx="2280744" cy="1156138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US$ 568 bn</a:t>
            </a:r>
          </a:p>
        </p:txBody>
      </p:sp>
      <p:sp>
        <p:nvSpPr>
          <p:cNvPr id="14" name="Arrow: Quad 13">
            <a:extLst>
              <a:ext uri="{FF2B5EF4-FFF2-40B4-BE49-F238E27FC236}">
                <a16:creationId xmlns:a16="http://schemas.microsoft.com/office/drawing/2014/main" id="{A8ABF2F3-AF72-4CF5-8305-6C51D58CD3E8}"/>
              </a:ext>
            </a:extLst>
          </p:cNvPr>
          <p:cNvSpPr/>
          <p:nvPr/>
        </p:nvSpPr>
        <p:spPr>
          <a:xfrm>
            <a:off x="2649264" y="2646309"/>
            <a:ext cx="1535824" cy="1565382"/>
          </a:xfrm>
          <a:prstGeom prst="quad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US$ 78 bn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8002F0F-ACC7-422B-ACAE-15F36544E566}"/>
              </a:ext>
            </a:extLst>
          </p:cNvPr>
          <p:cNvSpPr txBox="1">
            <a:spLocks/>
          </p:cNvSpPr>
          <p:nvPr/>
        </p:nvSpPr>
        <p:spPr>
          <a:xfrm>
            <a:off x="209506" y="110958"/>
            <a:ext cx="11516139" cy="43825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8FA2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8FA2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8FA2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8FA2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8FA2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8FA2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8FA2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8FA2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20000"/>
            </a:pPr>
            <a:r>
              <a:rPr lang="en-ZA" sz="3200" dirty="0">
                <a:ea typeface="+mn-ea"/>
              </a:rPr>
              <a:t>The structure of trade</a:t>
            </a:r>
          </a:p>
        </p:txBody>
      </p:sp>
    </p:spTree>
    <p:extLst>
      <p:ext uri="{BB962C8B-B14F-4D97-AF65-F5344CB8AC3E}">
        <p14:creationId xmlns:p14="http://schemas.microsoft.com/office/powerpoint/2010/main" val="246238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05D830A-52BC-4BB0-8114-9A91EA8393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463" y="449177"/>
            <a:ext cx="2782637" cy="5724000"/>
          </a:xfrm>
        </p:spPr>
        <p:txBody>
          <a:bodyPr wrap="square" anchor="t">
            <a:normAutofit/>
          </a:bodyPr>
          <a:lstStyle/>
          <a:p>
            <a:pPr>
              <a:spcBef>
                <a:spcPts val="0"/>
              </a:spcBef>
              <a:buClr>
                <a:srgbClr val="FFC000"/>
              </a:buClr>
              <a:buSzPct val="120000"/>
            </a:pPr>
            <a:r>
              <a:rPr lang="en-ZA" i="0" dirty="0"/>
              <a:t>Intra-regional exports / total exports (2019)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E12FFB4-B996-447C-8932-F840A34E9B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610712"/>
              </p:ext>
            </p:extLst>
          </p:nvPr>
        </p:nvGraphicFramePr>
        <p:xfrm>
          <a:off x="2959100" y="449178"/>
          <a:ext cx="9040394" cy="57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1243991"/>
      </p:ext>
    </p:extLst>
  </p:cSld>
  <p:clrMapOvr>
    <a:masterClrMapping/>
  </p:clrMapOvr>
</p:sld>
</file>

<file path=ppt/theme/theme1.xml><?xml version="1.0" encoding="utf-8"?>
<a:theme xmlns:a="http://schemas.openxmlformats.org/drawingml/2006/main" name="DNA PowerPoint 240209">
  <a:themeElements>
    <a:clrScheme name="DNA">
      <a:dk1>
        <a:srgbClr val="000000"/>
      </a:dk1>
      <a:lt1>
        <a:srgbClr val="FFFFFF"/>
      </a:lt1>
      <a:dk2>
        <a:srgbClr val="616A2E"/>
      </a:dk2>
      <a:lt2>
        <a:srgbClr val="00533D"/>
      </a:lt2>
      <a:accent1>
        <a:srgbClr val="6F2B20"/>
      </a:accent1>
      <a:accent2>
        <a:srgbClr val="B2411A"/>
      </a:accent2>
      <a:accent3>
        <a:srgbClr val="DA7A20"/>
      </a:accent3>
      <a:accent4>
        <a:srgbClr val="D2A41A"/>
      </a:accent4>
      <a:accent5>
        <a:srgbClr val="E7C56A"/>
      </a:accent5>
      <a:accent6>
        <a:srgbClr val="8FA254"/>
      </a:accent6>
      <a:hlink>
        <a:srgbClr val="333333"/>
      </a:hlink>
      <a:folHlink>
        <a:srgbClr val="B2B2B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NA Powerpoint 2017 16x9.potx" id="{7953FF32-F69D-4070-820F-FCDACCA9EAEF}" vid="{D938865A-9363-4F19-A4AC-E1522EE5F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1184</Words>
  <Application>Microsoft Office PowerPoint</Application>
  <PresentationFormat>Widescreen</PresentationFormat>
  <Paragraphs>152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</vt:lpstr>
      <vt:lpstr>Calibri</vt:lpstr>
      <vt:lpstr>Courier New</vt:lpstr>
      <vt:lpstr>Open Sans</vt:lpstr>
      <vt:lpstr>Sabon W01</vt:lpstr>
      <vt:lpstr>DNA PowerPoint 240209</vt:lpstr>
      <vt:lpstr>The AfCTA – Opportunities and Realities</vt:lpstr>
      <vt:lpstr>Structure of Presentation</vt:lpstr>
      <vt:lpstr>PowerPoint Presentation</vt:lpstr>
      <vt:lpstr>South Africa’s exports by major trading partner</vt:lpstr>
      <vt:lpstr>South Africa’s exports to Africa – by sector</vt:lpstr>
      <vt:lpstr>South Africa’s exports to Africa – by region</vt:lpstr>
      <vt:lpstr>PowerPoint Presentation</vt:lpstr>
      <vt:lpstr>PowerPoint Presentation</vt:lpstr>
      <vt:lpstr>PowerPoint Presentation</vt:lpstr>
      <vt:lpstr>The great African spaghetti bowl</vt:lpstr>
      <vt:lpstr>The great African egg basket</vt:lpstr>
      <vt:lpstr>The great African customs union</vt:lpstr>
      <vt:lpstr>The size of the gains</vt:lpstr>
      <vt:lpstr>PowerPoint Presentation</vt:lpstr>
      <vt:lpstr>Implementation modalities</vt:lpstr>
      <vt:lpstr>Re-scrambling the spaghetti bowl E.g. South Africa’s possible tariff regimes for goods within the AfCTA</vt:lpstr>
      <vt:lpstr>PowerPoint Presentation</vt:lpstr>
      <vt:lpstr>PowerPoint Presentation</vt:lpstr>
      <vt:lpstr>The importance of trade facilitation</vt:lpstr>
      <vt:lpstr>Final thoughts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AfCTA – Opportunities and Realities</dc:title>
  <dc:creator>Matthew Stern</dc:creator>
  <cp:lastModifiedBy>Matthew Stern</cp:lastModifiedBy>
  <cp:revision>26</cp:revision>
  <dcterms:created xsi:type="dcterms:W3CDTF">2021-03-10T11:16:02Z</dcterms:created>
  <dcterms:modified xsi:type="dcterms:W3CDTF">2021-03-11T06:57:33Z</dcterms:modified>
</cp:coreProperties>
</file>